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58" r:id="rId7"/>
    <p:sldId id="264" r:id="rId8"/>
    <p:sldId id="265" r:id="rId9"/>
    <p:sldId id="260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F83A2-561A-4172-837A-0F48CAD6DBF9}" v="6" dt="2023-11-14T04:38:28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/>
    <p:restoredTop sz="96327"/>
  </p:normalViewPr>
  <p:slideViewPr>
    <p:cSldViewPr snapToGrid="0">
      <p:cViewPr varScale="1">
        <p:scale>
          <a:sx n="68" d="100"/>
          <a:sy n="68" d="100"/>
        </p:scale>
        <p:origin x="6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i, Jenny Peih-Chir" userId="d515b34a-8c4e-4d4d-a33b-d8e9036c5cc1" providerId="ADAL" clId="{E9CF83A2-561A-4172-837A-0F48CAD6DBF9}"/>
    <pc:docChg chg="modSld">
      <pc:chgData name="Tsai, Jenny Peih-Chir" userId="d515b34a-8c4e-4d4d-a33b-d8e9036c5cc1" providerId="ADAL" clId="{E9CF83A2-561A-4172-837A-0F48CAD6DBF9}" dt="2023-11-14T04:38:28.111" v="5" actId="20577"/>
      <pc:docMkLst>
        <pc:docMk/>
      </pc:docMkLst>
      <pc:sldChg chg="modSp">
        <pc:chgData name="Tsai, Jenny Peih-Chir" userId="d515b34a-8c4e-4d4d-a33b-d8e9036c5cc1" providerId="ADAL" clId="{E9CF83A2-561A-4172-837A-0F48CAD6DBF9}" dt="2023-11-14T04:38:28.111" v="5" actId="20577"/>
        <pc:sldMkLst>
          <pc:docMk/>
          <pc:sldMk cId="3520355739" sldId="265"/>
        </pc:sldMkLst>
        <pc:spChg chg="mod">
          <ac:chgData name="Tsai, Jenny Peih-Chir" userId="d515b34a-8c4e-4d4d-a33b-d8e9036c5cc1" providerId="ADAL" clId="{E9CF83A2-561A-4172-837A-0F48CAD6DBF9}" dt="2023-11-14T04:38:28.111" v="5" actId="20577"/>
          <ac:spMkLst>
            <pc:docMk/>
            <pc:sldMk cId="3520355739" sldId="265"/>
            <ac:spMk id="22" creationId="{C25FD354-1B93-E444-A7AF-30A84FFCBBB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FE9E-5956-C25B-47B0-F7F280408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EB2ED-349F-C4DA-70DE-1B69BFEF8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4F02-3248-639E-EE11-E1F40B21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CE29-0673-EC14-6845-85B4DE9B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8109D-90DB-ADD7-8958-F28E6D92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B83E-58DF-5DAE-CAB0-E7556446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371BB-D66F-457F-F5FA-491B94A5F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BEFC-8A1A-57D1-88FE-8163B4CA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3645-BBCE-66AC-70B1-6839741A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356B-39B6-2B31-4FA8-139719DE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019AB-BAEC-E678-848B-937212AED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581E8-F359-4751-D01B-F411A08F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23C99-9173-0580-6245-2952A850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6FFA7-6221-A273-2C33-E8DDF779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3CB56-BBC0-06C3-145D-4FD520E7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C6E3-4D94-76D1-93D3-1A0E5C77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0D0ED-912E-F69D-50CD-D6A0A5D86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52879-344C-8B78-0346-D05E32F2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61974-1C73-F98D-1E66-6944D276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64D60-534A-F88A-F63A-D28C4719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35BB-A145-D27E-198D-299C218E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2A4D7-7725-61A0-7DA9-A0949637B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33AF-FAE4-CEE3-E177-F4A30AD7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6F78D-2F3E-3442-EA36-7A940C48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095F-CC48-858E-9F13-4B2B9A23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1545-C604-9C39-5D88-CF22E913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8DBD-C2D2-DA8C-0C2A-9828813AC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DF461-A553-74F0-EBF6-B4CD8B5F6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2E167-75D9-0932-06EB-0B037F8F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B09A0-ED90-8DFA-399F-56AE124D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ED088-3515-BD2B-8F1A-0BA273D1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66A9-D3CE-4FEE-12BD-A0CC5E3D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2591C-557D-C2EC-C40E-C8AA20006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8115C-3320-9517-64B7-547DB4AD6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94DE2-74C9-0FC7-B3B6-41143AB8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8BDE3-4C80-8596-3DA4-36C2338A4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7A94A-7C60-3E57-7E33-17B1B241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ECA90-3EF9-DBDB-203C-BACAC730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80D27-9949-A947-82A0-F8E9316A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8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2203-4BF5-B03E-8CCD-A74E15CA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DC77F-4583-AAC8-7CF2-961F5FF3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C13BF-76D5-98D8-82FF-D046B880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97DDF-B7F5-370D-1B4F-E65A264C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7B784-CE07-DE8C-F2EA-F1B6E675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03D09-F31F-AC6F-7213-8656D0ED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0FCCA-AA81-FDB5-FABB-1E52FA35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C199-C215-C718-FB06-444BFF2D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09BBB-9F2C-E98A-99C6-1819C697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B5AF1-B6C9-7253-58D8-DF9D997B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55D8F-7B7E-AD4A-84EB-81365E18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AF71-0B8D-F774-E0FE-18866967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46DE6-C2D0-5415-D42D-E54300CD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2299-6C1F-702F-67CF-5F49B419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50B6D-759B-0E2F-9B2E-B2794B9EE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D5D4E-6C60-4689-2577-3E4CEC53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0F10B-5A9B-DB19-85DA-FC6F7690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533EE-1081-CAD9-3154-2E2F9BF5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37B3B-E3E2-25AA-40ED-796760A4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F504C-9E07-020D-9D83-D198C1DF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4C639-FC87-66D2-9CE6-95E30876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A660-7EA2-8987-7005-03598A67F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4ACC-34C7-474F-B828-C054E91F7C2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6DE0-634A-DD18-6219-6586B5E13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9F40-B439-898E-506F-E01BB003F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1F51-8202-C141-9010-1B711C6AE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saij4@ccf.org" TargetMode="External"/><Relationship Id="rId2" Type="http://schemas.openxmlformats.org/officeDocument/2006/relationships/hyperlink" Target="mailto:NIFellowshipMatch@snisonlin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9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3FE3-29B7-8D26-DEAB-2CD692A49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600"/>
            <a:ext cx="9144000" cy="2700868"/>
          </a:xfrm>
        </p:spPr>
        <p:txBody>
          <a:bodyPr>
            <a:normAutofit/>
          </a:bodyPr>
          <a:lstStyle/>
          <a:p>
            <a:r>
              <a:rPr lang="en-US" dirty="0" err="1"/>
              <a:t>Neurointerventional</a:t>
            </a:r>
            <a:r>
              <a:rPr lang="en-US" dirty="0"/>
              <a:t> Fellowship Match</a:t>
            </a:r>
            <a:br>
              <a:rPr lang="en-US" dirty="0"/>
            </a:br>
            <a:r>
              <a:rPr lang="en-US" dirty="0"/>
              <a:t>Town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567A5-7500-15ED-DCF9-EC335C6D5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4532"/>
            <a:ext cx="9144000" cy="969099"/>
          </a:xfrm>
        </p:spPr>
        <p:txBody>
          <a:bodyPr/>
          <a:lstStyle/>
          <a:p>
            <a:r>
              <a:rPr lang="en-US" dirty="0"/>
              <a:t>On behalf of the </a:t>
            </a:r>
          </a:p>
          <a:p>
            <a:r>
              <a:rPr lang="en-US" dirty="0" err="1"/>
              <a:t>Neurointerventional</a:t>
            </a:r>
            <a:r>
              <a:rPr lang="en-US" dirty="0"/>
              <a:t> Fellowship Match Task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35298-1E5B-6C01-3432-89BB7A7435DB}"/>
              </a:ext>
            </a:extLst>
          </p:cNvPr>
          <p:cNvSpPr txBox="1"/>
          <p:nvPr/>
        </p:nvSpPr>
        <p:spPr>
          <a:xfrm>
            <a:off x="2793999" y="4781940"/>
            <a:ext cx="7298268" cy="175432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Jenny Tsai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Sunil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Liebeskind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Chen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Johanna Fifi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Justin Fraser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Mocco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Adnan Siddiqui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Mack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Arthur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Milburn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Guilherme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Leacy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Mahesh Jayaraman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 Pride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5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B38613-F6D3-D26F-4CB6-EBB789C8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59" y="1563342"/>
            <a:ext cx="9778481" cy="48286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E555ECE-7CE3-7F32-A382-0239C838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Of Commitment</a:t>
            </a:r>
          </a:p>
        </p:txBody>
      </p:sp>
    </p:spTree>
    <p:extLst>
      <p:ext uri="{BB962C8B-B14F-4D97-AF65-F5344CB8AC3E}">
        <p14:creationId xmlns:p14="http://schemas.microsoft.com/office/powerpoint/2010/main" val="53234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1DAD-D85D-72A1-B27B-0CA9FF3A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Memorandum Of Understanding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9CCD8-CC0F-750E-7B10-545EBAB9A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92" t="12041" r="6875" b="31088"/>
          <a:stretch/>
        </p:blipFill>
        <p:spPr>
          <a:xfrm>
            <a:off x="925100" y="1576874"/>
            <a:ext cx="10341800" cy="45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EDE08-A225-46B3-F9FA-D87FA84E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867"/>
            <a:ext cx="10515600" cy="56350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 / feedback: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NIFellowshipMatch@snisonline.org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Jenny Tsai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tsaij4@ccf.org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Cell – (216)387-1753</a:t>
            </a:r>
          </a:p>
        </p:txBody>
      </p:sp>
    </p:spTree>
    <p:extLst>
      <p:ext uri="{BB962C8B-B14F-4D97-AF65-F5344CB8AC3E}">
        <p14:creationId xmlns:p14="http://schemas.microsoft.com/office/powerpoint/2010/main" val="124985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B02E-DA84-E15B-3E26-90E39EC8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901B-E887-9087-F1D6-EB2A0569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US" dirty="0"/>
              <a:t>“Rolling acceptance” is a race for trainees</a:t>
            </a:r>
          </a:p>
          <a:p>
            <a:pPr lvl="1"/>
            <a:r>
              <a:rPr lang="en-US" dirty="0"/>
              <a:t>Application very early for some trainees esp. in Neurology</a:t>
            </a:r>
          </a:p>
          <a:p>
            <a:pPr lvl="1"/>
            <a:r>
              <a:rPr lang="en-US" dirty="0"/>
              <a:t>Some programs accept candidates earlier and earlier</a:t>
            </a:r>
          </a:p>
          <a:p>
            <a:pPr lvl="1"/>
            <a:r>
              <a:rPr lang="en-US" dirty="0"/>
              <a:t>Very stressful process for candidates</a:t>
            </a:r>
          </a:p>
          <a:p>
            <a:pPr lvl="1"/>
            <a:endParaRPr lang="en-US" dirty="0"/>
          </a:p>
          <a:p>
            <a:r>
              <a:rPr lang="en-US" dirty="0"/>
              <a:t>Candidates have limited visibility and access to programs</a:t>
            </a:r>
          </a:p>
          <a:p>
            <a:r>
              <a:rPr lang="en-US" dirty="0"/>
              <a:t>Application process is difficult for candidates to navigate</a:t>
            </a:r>
          </a:p>
          <a:p>
            <a:r>
              <a:rPr lang="en-US" dirty="0"/>
              <a:t>Increased number of applicants </a:t>
            </a:r>
            <a:r>
              <a:rPr lang="en-US" dirty="0">
                <a:sym typeface="Wingdings" pitchFamily="2" charset="2"/>
              </a:rPr>
              <a:t> more complex application process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5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D0D498-7FE9-8C48-8F38-FCEFCE76C568}"/>
              </a:ext>
            </a:extLst>
          </p:cNvPr>
          <p:cNvSpPr/>
          <p:nvPr/>
        </p:nvSpPr>
        <p:spPr>
          <a:xfrm>
            <a:off x="139014" y="122372"/>
            <a:ext cx="11960352" cy="644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236791-9933-F046-90CF-08E7CFC5FB48}"/>
              </a:ext>
            </a:extLst>
          </p:cNvPr>
          <p:cNvGrpSpPr/>
          <p:nvPr/>
        </p:nvGrpSpPr>
        <p:grpSpPr>
          <a:xfrm>
            <a:off x="250830" y="214244"/>
            <a:ext cx="11713490" cy="6377532"/>
            <a:chOff x="214929" y="-69355"/>
            <a:chExt cx="11713490" cy="6781653"/>
          </a:xfrm>
        </p:grpSpPr>
        <p:sp>
          <p:nvSpPr>
            <p:cNvPr id="135" name="Right Arrow 134">
              <a:extLst>
                <a:ext uri="{FF2B5EF4-FFF2-40B4-BE49-F238E27FC236}">
                  <a16:creationId xmlns:a16="http://schemas.microsoft.com/office/drawing/2014/main" id="{5E283FE1-2A6F-2641-9760-B3B00EEDB1DA}"/>
                </a:ext>
              </a:extLst>
            </p:cNvPr>
            <p:cNvSpPr/>
            <p:nvPr/>
          </p:nvSpPr>
          <p:spPr>
            <a:xfrm>
              <a:off x="9340126" y="5673875"/>
              <a:ext cx="917612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A6EEC5AD-5A53-1D4C-8526-61E9ED961FEC}"/>
                </a:ext>
              </a:extLst>
            </p:cNvPr>
            <p:cNvSpPr/>
            <p:nvPr/>
          </p:nvSpPr>
          <p:spPr>
            <a:xfrm>
              <a:off x="8445109" y="3240547"/>
              <a:ext cx="917612" cy="53665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ight Arrow 133">
              <a:extLst>
                <a:ext uri="{FF2B5EF4-FFF2-40B4-BE49-F238E27FC236}">
                  <a16:creationId xmlns:a16="http://schemas.microsoft.com/office/drawing/2014/main" id="{5FC03097-40E6-4A4E-8F83-50ECBE37C102}"/>
                </a:ext>
              </a:extLst>
            </p:cNvPr>
            <p:cNvSpPr/>
            <p:nvPr/>
          </p:nvSpPr>
          <p:spPr>
            <a:xfrm>
              <a:off x="9350503" y="3238045"/>
              <a:ext cx="896244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Arrow 128">
              <a:extLst>
                <a:ext uri="{FF2B5EF4-FFF2-40B4-BE49-F238E27FC236}">
                  <a16:creationId xmlns:a16="http://schemas.microsoft.com/office/drawing/2014/main" id="{5A7384C4-9988-8447-B57A-E84957DD7743}"/>
                </a:ext>
              </a:extLst>
            </p:cNvPr>
            <p:cNvSpPr/>
            <p:nvPr/>
          </p:nvSpPr>
          <p:spPr>
            <a:xfrm>
              <a:off x="8441486" y="2439646"/>
              <a:ext cx="917612" cy="53665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Arrow 129">
              <a:extLst>
                <a:ext uri="{FF2B5EF4-FFF2-40B4-BE49-F238E27FC236}">
                  <a16:creationId xmlns:a16="http://schemas.microsoft.com/office/drawing/2014/main" id="{371102CF-0B50-874F-9336-6564077889AA}"/>
                </a:ext>
              </a:extLst>
            </p:cNvPr>
            <p:cNvSpPr/>
            <p:nvPr/>
          </p:nvSpPr>
          <p:spPr>
            <a:xfrm>
              <a:off x="9346880" y="2437144"/>
              <a:ext cx="896244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ight Arrow 130">
              <a:extLst>
                <a:ext uri="{FF2B5EF4-FFF2-40B4-BE49-F238E27FC236}">
                  <a16:creationId xmlns:a16="http://schemas.microsoft.com/office/drawing/2014/main" id="{8795D292-0141-7148-8D6E-D8C22C63E388}"/>
                </a:ext>
              </a:extLst>
            </p:cNvPr>
            <p:cNvSpPr/>
            <p:nvPr/>
          </p:nvSpPr>
          <p:spPr>
            <a:xfrm>
              <a:off x="8430689" y="4061441"/>
              <a:ext cx="917612" cy="53665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Arrow 131">
              <a:extLst>
                <a:ext uri="{FF2B5EF4-FFF2-40B4-BE49-F238E27FC236}">
                  <a16:creationId xmlns:a16="http://schemas.microsoft.com/office/drawing/2014/main" id="{63B4809B-2422-914D-B31A-FAB28EAB3BC9}"/>
                </a:ext>
              </a:extLst>
            </p:cNvPr>
            <p:cNvSpPr/>
            <p:nvPr/>
          </p:nvSpPr>
          <p:spPr>
            <a:xfrm>
              <a:off x="9336083" y="4058939"/>
              <a:ext cx="896244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ight Arrow 122">
              <a:extLst>
                <a:ext uri="{FF2B5EF4-FFF2-40B4-BE49-F238E27FC236}">
                  <a16:creationId xmlns:a16="http://schemas.microsoft.com/office/drawing/2014/main" id="{AB39D200-F09A-DE4A-99B3-E1E6B5FABEE3}"/>
                </a:ext>
              </a:extLst>
            </p:cNvPr>
            <p:cNvSpPr/>
            <p:nvPr/>
          </p:nvSpPr>
          <p:spPr>
            <a:xfrm>
              <a:off x="8437669" y="1591241"/>
              <a:ext cx="917612" cy="53665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831564-9152-3C47-9422-645D3127948B}"/>
                </a:ext>
              </a:extLst>
            </p:cNvPr>
            <p:cNvSpPr txBox="1"/>
            <p:nvPr/>
          </p:nvSpPr>
          <p:spPr>
            <a:xfrm>
              <a:off x="2324711" y="-69355"/>
              <a:ext cx="7256345" cy="490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Current NI application, by Applicant Post-Graduate Year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2062DE4-78A5-104D-870F-1C79CA08A71A}"/>
                </a:ext>
              </a:extLst>
            </p:cNvPr>
            <p:cNvSpPr txBox="1"/>
            <p:nvPr/>
          </p:nvSpPr>
          <p:spPr>
            <a:xfrm>
              <a:off x="759291" y="6342966"/>
              <a:ext cx="11007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598613" algn="l"/>
                  <a:tab pos="5770563" algn="l"/>
                  <a:tab pos="7856538" algn="l"/>
                </a:tabLst>
              </a:pPr>
              <a:r>
                <a:rPr lang="en-US" b="1" dirty="0">
                  <a:solidFill>
                    <a:schemeClr val="accent1"/>
                  </a:solidFill>
                </a:rPr>
                <a:t>Residency  	</a:t>
              </a:r>
              <a:r>
                <a:rPr lang="en-US" b="1" dirty="0">
                  <a:solidFill>
                    <a:srgbClr val="00B050"/>
                  </a:solidFill>
                </a:rPr>
                <a:t>Diagnostic/CC/ Vascular Fellowship 	</a:t>
              </a:r>
              <a:r>
                <a:rPr lang="en-US" b="1" dirty="0">
                  <a:solidFill>
                    <a:schemeClr val="accent4"/>
                  </a:solidFill>
                </a:rPr>
                <a:t>Requisite Year</a:t>
              </a:r>
              <a:r>
                <a:rPr lang="en-US" b="1" dirty="0"/>
                <a:t>	</a:t>
              </a:r>
              <a:r>
                <a:rPr lang="en-US" b="1" dirty="0" err="1">
                  <a:solidFill>
                    <a:srgbClr val="FF0000"/>
                  </a:solidFill>
                </a:rPr>
                <a:t>Neurointerventional</a:t>
              </a:r>
              <a:r>
                <a:rPr lang="en-US" b="1" dirty="0">
                  <a:solidFill>
                    <a:srgbClr val="FF0000"/>
                  </a:solidFill>
                </a:rPr>
                <a:t> Year</a:t>
              </a:r>
            </a:p>
          </p:txBody>
        </p:sp>
        <p:sp>
          <p:nvSpPr>
            <p:cNvPr id="117" name="Right Arrow 116">
              <a:extLst>
                <a:ext uri="{FF2B5EF4-FFF2-40B4-BE49-F238E27FC236}">
                  <a16:creationId xmlns:a16="http://schemas.microsoft.com/office/drawing/2014/main" id="{FF0C9271-1602-CA43-AC65-06B5A5D00841}"/>
                </a:ext>
              </a:extLst>
            </p:cNvPr>
            <p:cNvSpPr/>
            <p:nvPr/>
          </p:nvSpPr>
          <p:spPr>
            <a:xfrm>
              <a:off x="9343063" y="1588739"/>
              <a:ext cx="896244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5A9C3333-0CBF-AB41-BA18-6957594BE9F2}"/>
                </a:ext>
              </a:extLst>
            </p:cNvPr>
            <p:cNvSpPr/>
            <p:nvPr/>
          </p:nvSpPr>
          <p:spPr>
            <a:xfrm>
              <a:off x="2045020" y="4061261"/>
              <a:ext cx="6351996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527991CE-688F-8147-A50F-1CC51A039313}"/>
                </a:ext>
              </a:extLst>
            </p:cNvPr>
            <p:cNvSpPr/>
            <p:nvPr/>
          </p:nvSpPr>
          <p:spPr>
            <a:xfrm>
              <a:off x="3862269" y="2433219"/>
              <a:ext cx="3656017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90593138-974D-094D-8463-45AF055799F0}"/>
                </a:ext>
              </a:extLst>
            </p:cNvPr>
            <p:cNvSpPr/>
            <p:nvPr/>
          </p:nvSpPr>
          <p:spPr>
            <a:xfrm>
              <a:off x="2953004" y="3232958"/>
              <a:ext cx="4587726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FECB61E8-875D-8D40-A1CC-E000D3F14DF5}"/>
                </a:ext>
              </a:extLst>
            </p:cNvPr>
            <p:cNvSpPr/>
            <p:nvPr/>
          </p:nvSpPr>
          <p:spPr>
            <a:xfrm>
              <a:off x="2963712" y="4852952"/>
              <a:ext cx="4591516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200BFBE6-F065-F046-A68A-A7C3700B606A}"/>
                </a:ext>
              </a:extLst>
            </p:cNvPr>
            <p:cNvSpPr/>
            <p:nvPr/>
          </p:nvSpPr>
          <p:spPr>
            <a:xfrm>
              <a:off x="7558029" y="2433219"/>
              <a:ext cx="872712" cy="53665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591AF4FC-DE1A-5C42-B5C9-9028A2EB8FD4}"/>
                </a:ext>
              </a:extLst>
            </p:cNvPr>
            <p:cNvSpPr/>
            <p:nvPr/>
          </p:nvSpPr>
          <p:spPr>
            <a:xfrm>
              <a:off x="3829587" y="5677712"/>
              <a:ext cx="5497124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0A30878-DA0B-1840-AD76-B9863EF5D7B4}"/>
                </a:ext>
              </a:extLst>
            </p:cNvPr>
            <p:cNvCxnSpPr>
              <a:cxnSpLocks/>
            </p:cNvCxnSpPr>
            <p:nvPr/>
          </p:nvCxnSpPr>
          <p:spPr>
            <a:xfrm>
              <a:off x="2960798" y="1425258"/>
              <a:ext cx="6974" cy="4778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9B9040-2C48-A748-B4E6-23470056FE0E}"/>
                </a:ext>
              </a:extLst>
            </p:cNvPr>
            <p:cNvCxnSpPr>
              <a:cxnSpLocks/>
            </p:cNvCxnSpPr>
            <p:nvPr/>
          </p:nvCxnSpPr>
          <p:spPr>
            <a:xfrm>
              <a:off x="3846656" y="1429524"/>
              <a:ext cx="0" cy="4778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EC2576-DAFE-1945-88BC-CE4CF2878E4D}"/>
                </a:ext>
              </a:extLst>
            </p:cNvPr>
            <p:cNvCxnSpPr>
              <a:cxnSpLocks/>
            </p:cNvCxnSpPr>
            <p:nvPr/>
          </p:nvCxnSpPr>
          <p:spPr>
            <a:xfrm>
              <a:off x="4821418" y="1427605"/>
              <a:ext cx="0" cy="47847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01D17F-B556-4842-9206-81BD3491507A}"/>
                </a:ext>
              </a:extLst>
            </p:cNvPr>
            <p:cNvCxnSpPr>
              <a:cxnSpLocks/>
            </p:cNvCxnSpPr>
            <p:nvPr/>
          </p:nvCxnSpPr>
          <p:spPr>
            <a:xfrm>
              <a:off x="5693561" y="1427605"/>
              <a:ext cx="48741" cy="47847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2B99A9-85A5-AE48-9785-9EE769A9C1A7}"/>
                </a:ext>
              </a:extLst>
            </p:cNvPr>
            <p:cNvCxnSpPr>
              <a:cxnSpLocks/>
            </p:cNvCxnSpPr>
            <p:nvPr/>
          </p:nvCxnSpPr>
          <p:spPr>
            <a:xfrm>
              <a:off x="7532819" y="1438238"/>
              <a:ext cx="10547" cy="47694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965F00B-C6F5-F74F-B6B6-C0920FE685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2205" y="1440157"/>
              <a:ext cx="4199" cy="47675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91517E-14E9-164E-A25C-4B0FD8B34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6880" y="1440157"/>
              <a:ext cx="1128" cy="47600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7EC3B0-CAD5-C049-AE5C-81098B5A135C}"/>
                </a:ext>
              </a:extLst>
            </p:cNvPr>
            <p:cNvSpPr txBox="1"/>
            <p:nvPr/>
          </p:nvSpPr>
          <p:spPr>
            <a:xfrm>
              <a:off x="509738" y="814506"/>
              <a:ext cx="952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Years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D0F198-3335-1D40-BDCC-1831A1082F18}"/>
                </a:ext>
              </a:extLst>
            </p:cNvPr>
            <p:cNvSpPr txBox="1"/>
            <p:nvPr/>
          </p:nvSpPr>
          <p:spPr>
            <a:xfrm>
              <a:off x="8638759" y="1116168"/>
              <a:ext cx="810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65A631-DA66-6444-B25E-14EBAC5B54D7}"/>
                </a:ext>
              </a:extLst>
            </p:cNvPr>
            <p:cNvSpPr txBox="1"/>
            <p:nvPr/>
          </p:nvSpPr>
          <p:spPr>
            <a:xfrm>
              <a:off x="230008" y="4142856"/>
              <a:ext cx="1557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NSGY Post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C2847C-529D-794D-8FA1-4B5172B63B1C}"/>
                </a:ext>
              </a:extLst>
            </p:cNvPr>
            <p:cNvSpPr txBox="1"/>
            <p:nvPr/>
          </p:nvSpPr>
          <p:spPr>
            <a:xfrm>
              <a:off x="227510" y="2454650"/>
              <a:ext cx="178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Neurology (</a:t>
              </a:r>
              <a:r>
                <a:rPr lang="en-US" b="1" dirty="0" err="1"/>
                <a:t>Vasc</a:t>
              </a:r>
              <a:r>
                <a:rPr lang="en-US" b="1" dirty="0"/>
                <a:t>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5F724F-A787-5449-9BD6-EEDE569312B1}"/>
                </a:ext>
              </a:extLst>
            </p:cNvPr>
            <p:cNvSpPr txBox="1"/>
            <p:nvPr/>
          </p:nvSpPr>
          <p:spPr>
            <a:xfrm>
              <a:off x="214929" y="3339277"/>
              <a:ext cx="1669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Neuroradiology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438867-5D9F-6542-BD71-A9A2BADDED5D}"/>
                </a:ext>
              </a:extLst>
            </p:cNvPr>
            <p:cNvSpPr txBox="1"/>
            <p:nvPr/>
          </p:nvSpPr>
          <p:spPr>
            <a:xfrm>
              <a:off x="240843" y="5738197"/>
              <a:ext cx="982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IR (ESIR)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425096-C476-0D49-9281-D325988443E9}"/>
                </a:ext>
              </a:extLst>
            </p:cNvPr>
            <p:cNvSpPr txBox="1"/>
            <p:nvPr/>
          </p:nvSpPr>
          <p:spPr>
            <a:xfrm>
              <a:off x="227510" y="4940443"/>
              <a:ext cx="1609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NSGY Enfolded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DFE6D2-8701-7B4C-8280-887590CA6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307" y="1440157"/>
              <a:ext cx="0" cy="47740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7D13B04E-3F96-124A-919D-C36E84D26A81}"/>
                </a:ext>
              </a:extLst>
            </p:cNvPr>
            <p:cNvSpPr/>
            <p:nvPr/>
          </p:nvSpPr>
          <p:spPr>
            <a:xfrm>
              <a:off x="7542958" y="3232957"/>
              <a:ext cx="862094" cy="53665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06212BE8-4986-8A48-B1B2-5A3426A43361}"/>
                </a:ext>
              </a:extLst>
            </p:cNvPr>
            <p:cNvSpPr/>
            <p:nvPr/>
          </p:nvSpPr>
          <p:spPr>
            <a:xfrm>
              <a:off x="7565110" y="4864490"/>
              <a:ext cx="825830" cy="53665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EE2F91E6-1A1C-5F43-B8E9-B80A8ED691B1}"/>
                </a:ext>
              </a:extLst>
            </p:cNvPr>
            <p:cNvSpPr/>
            <p:nvPr/>
          </p:nvSpPr>
          <p:spPr>
            <a:xfrm>
              <a:off x="8411949" y="4850152"/>
              <a:ext cx="965543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625F18D4-5EFB-B04D-9853-CF4EC7B4B862}"/>
                </a:ext>
              </a:extLst>
            </p:cNvPr>
            <p:cNvSpPr/>
            <p:nvPr/>
          </p:nvSpPr>
          <p:spPr>
            <a:xfrm>
              <a:off x="9361380" y="4850152"/>
              <a:ext cx="877927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9BE06F-AC32-E848-9A1A-425CF42A0FAB}"/>
                </a:ext>
              </a:extLst>
            </p:cNvPr>
            <p:cNvSpPr txBox="1"/>
            <p:nvPr/>
          </p:nvSpPr>
          <p:spPr>
            <a:xfrm>
              <a:off x="214929" y="1703180"/>
              <a:ext cx="178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Neurology (CC)</a:t>
              </a:r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EEE0AFA3-145D-E741-A9C1-8FD35FFAD561}"/>
                </a:ext>
              </a:extLst>
            </p:cNvPr>
            <p:cNvSpPr/>
            <p:nvPr/>
          </p:nvSpPr>
          <p:spPr>
            <a:xfrm>
              <a:off x="2979616" y="1597830"/>
              <a:ext cx="3646549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28EF405C-C022-124A-9D10-089125C21D7A}"/>
                </a:ext>
              </a:extLst>
            </p:cNvPr>
            <p:cNvSpPr/>
            <p:nvPr/>
          </p:nvSpPr>
          <p:spPr>
            <a:xfrm>
              <a:off x="6621005" y="1591918"/>
              <a:ext cx="1790944" cy="53665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BB5FC86-9216-9D43-882A-B4CC16FE3BCB}"/>
                </a:ext>
              </a:extLst>
            </p:cNvPr>
            <p:cNvCxnSpPr>
              <a:cxnSpLocks/>
            </p:cNvCxnSpPr>
            <p:nvPr/>
          </p:nvCxnSpPr>
          <p:spPr>
            <a:xfrm>
              <a:off x="2038045" y="1424139"/>
              <a:ext cx="6974" cy="47782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4B3DA6CF-32B1-434B-8205-A037292E3C50}"/>
                </a:ext>
              </a:extLst>
            </p:cNvPr>
            <p:cNvSpPr/>
            <p:nvPr/>
          </p:nvSpPr>
          <p:spPr>
            <a:xfrm>
              <a:off x="8877303" y="637859"/>
              <a:ext cx="3051116" cy="339449"/>
            </a:xfrm>
            <a:prstGeom prst="wedgeRoundRectCallout">
              <a:avLst>
                <a:gd name="adj1" fmla="val -34633"/>
                <a:gd name="adj2" fmla="val 124688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Fellowship Starts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A25C8B4-72FF-344A-B63C-7228033ED88C}"/>
                </a:ext>
              </a:extLst>
            </p:cNvPr>
            <p:cNvSpPr txBox="1"/>
            <p:nvPr/>
          </p:nvSpPr>
          <p:spPr>
            <a:xfrm>
              <a:off x="6739228" y="1116710"/>
              <a:ext cx="810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29CFBB-02A3-8E4D-951C-BF99AC5AD8D0}"/>
                </a:ext>
              </a:extLst>
            </p:cNvPr>
            <p:cNvSpPr txBox="1"/>
            <p:nvPr/>
          </p:nvSpPr>
          <p:spPr>
            <a:xfrm>
              <a:off x="5880886" y="1116857"/>
              <a:ext cx="810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36FD3F-814B-EC44-94D4-CF2E868D7F21}"/>
                </a:ext>
              </a:extLst>
            </p:cNvPr>
            <p:cNvSpPr txBox="1"/>
            <p:nvPr/>
          </p:nvSpPr>
          <p:spPr>
            <a:xfrm>
              <a:off x="4913028" y="1109555"/>
              <a:ext cx="810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C56C66-C880-9740-B132-7D43B0605A97}"/>
                </a:ext>
              </a:extLst>
            </p:cNvPr>
            <p:cNvSpPr txBox="1"/>
            <p:nvPr/>
          </p:nvSpPr>
          <p:spPr>
            <a:xfrm>
              <a:off x="3245248" y="1656706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98CFB19-98EB-B64D-A558-3F875BBA2969}"/>
                </a:ext>
              </a:extLst>
            </p:cNvPr>
            <p:cNvSpPr txBox="1"/>
            <p:nvPr/>
          </p:nvSpPr>
          <p:spPr>
            <a:xfrm>
              <a:off x="2333968" y="4138060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C884ECB-9383-5E4F-A492-4EBC3D812CC1}"/>
                </a:ext>
              </a:extLst>
            </p:cNvPr>
            <p:cNvSpPr txBox="1"/>
            <p:nvPr/>
          </p:nvSpPr>
          <p:spPr>
            <a:xfrm>
              <a:off x="4177600" y="250782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49EB8B9-E89B-7740-81B2-AB64C5760003}"/>
                </a:ext>
              </a:extLst>
            </p:cNvPr>
            <p:cNvSpPr txBox="1"/>
            <p:nvPr/>
          </p:nvSpPr>
          <p:spPr>
            <a:xfrm>
              <a:off x="3292881" y="4935044"/>
              <a:ext cx="329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01BC70C-165C-8E4A-8F09-D47CCE49721D}"/>
                </a:ext>
              </a:extLst>
            </p:cNvPr>
            <p:cNvSpPr txBox="1"/>
            <p:nvPr/>
          </p:nvSpPr>
          <p:spPr>
            <a:xfrm>
              <a:off x="3265183" y="330122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FA1266D-6392-D746-8BA1-9B9926723E25}"/>
                </a:ext>
              </a:extLst>
            </p:cNvPr>
            <p:cNvSpPr txBox="1"/>
            <p:nvPr/>
          </p:nvSpPr>
          <p:spPr>
            <a:xfrm>
              <a:off x="4262793" y="5739015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DC9E8A-3238-3943-8A17-262E6FDC8237}"/>
                </a:ext>
              </a:extLst>
            </p:cNvPr>
            <p:cNvSpPr txBox="1"/>
            <p:nvPr/>
          </p:nvSpPr>
          <p:spPr>
            <a:xfrm>
              <a:off x="4183809" y="1660318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B44924A-A28F-5441-B305-12984A88D23A}"/>
                </a:ext>
              </a:extLst>
            </p:cNvPr>
            <p:cNvSpPr txBox="1"/>
            <p:nvPr/>
          </p:nvSpPr>
          <p:spPr>
            <a:xfrm>
              <a:off x="5124106" y="2507830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835FB54-1290-E444-90F4-391AF80BD67E}"/>
                </a:ext>
              </a:extLst>
            </p:cNvPr>
            <p:cNvSpPr txBox="1"/>
            <p:nvPr/>
          </p:nvSpPr>
          <p:spPr>
            <a:xfrm>
              <a:off x="4269781" y="492938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4F224D4-B7A1-FB40-8473-0E9343AF3ED5}"/>
                </a:ext>
              </a:extLst>
            </p:cNvPr>
            <p:cNvSpPr txBox="1"/>
            <p:nvPr/>
          </p:nvSpPr>
          <p:spPr>
            <a:xfrm>
              <a:off x="4171819" y="329224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E31B575-ADA7-FA4B-9AF4-7AFF1773EFF0}"/>
                </a:ext>
              </a:extLst>
            </p:cNvPr>
            <p:cNvSpPr txBox="1"/>
            <p:nvPr/>
          </p:nvSpPr>
          <p:spPr>
            <a:xfrm>
              <a:off x="5192948" y="5740904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B08AC6-F3F8-2F44-A753-B1DEE0336B4F}"/>
                </a:ext>
              </a:extLst>
            </p:cNvPr>
            <p:cNvSpPr txBox="1"/>
            <p:nvPr/>
          </p:nvSpPr>
          <p:spPr>
            <a:xfrm>
              <a:off x="3220057" y="4150344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F2FAA0-47C9-7243-8BB6-B5B4BB36ADFD}"/>
                </a:ext>
              </a:extLst>
            </p:cNvPr>
            <p:cNvSpPr txBox="1"/>
            <p:nvPr/>
          </p:nvSpPr>
          <p:spPr>
            <a:xfrm>
              <a:off x="4171818" y="4151758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89EE480-B4DD-A644-8202-EB091B007E9E}"/>
                </a:ext>
              </a:extLst>
            </p:cNvPr>
            <p:cNvSpPr txBox="1"/>
            <p:nvPr/>
          </p:nvSpPr>
          <p:spPr>
            <a:xfrm>
              <a:off x="5110715" y="167648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9D3AD29-0280-5E45-A641-915C3BDBA8DE}"/>
                </a:ext>
              </a:extLst>
            </p:cNvPr>
            <p:cNvSpPr txBox="1"/>
            <p:nvPr/>
          </p:nvSpPr>
          <p:spPr>
            <a:xfrm>
              <a:off x="5120846" y="4936356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96FC228-BCE0-1D44-A3EE-859F203EFC3D}"/>
                </a:ext>
              </a:extLst>
            </p:cNvPr>
            <p:cNvSpPr txBox="1"/>
            <p:nvPr/>
          </p:nvSpPr>
          <p:spPr>
            <a:xfrm>
              <a:off x="5131914" y="330122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56774AB-465C-8046-BEDA-9D0768E2A95A}"/>
                </a:ext>
              </a:extLst>
            </p:cNvPr>
            <p:cNvSpPr txBox="1"/>
            <p:nvPr/>
          </p:nvSpPr>
          <p:spPr>
            <a:xfrm>
              <a:off x="6083289" y="5741535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E090245-4256-2E45-B3B7-A5A5F04D4426}"/>
                </a:ext>
              </a:extLst>
            </p:cNvPr>
            <p:cNvSpPr txBox="1"/>
            <p:nvPr/>
          </p:nvSpPr>
          <p:spPr>
            <a:xfrm>
              <a:off x="5135413" y="4127467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4FA2424-F8DF-E34F-A298-2AB416C0D166}"/>
                </a:ext>
              </a:extLst>
            </p:cNvPr>
            <p:cNvSpPr txBox="1"/>
            <p:nvPr/>
          </p:nvSpPr>
          <p:spPr>
            <a:xfrm>
              <a:off x="5962651" y="1677147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EFA2316-4578-6F4B-8F76-C7C38A003874}"/>
                </a:ext>
              </a:extLst>
            </p:cNvPr>
            <p:cNvSpPr txBox="1"/>
            <p:nvPr/>
          </p:nvSpPr>
          <p:spPr>
            <a:xfrm>
              <a:off x="6937123" y="2525420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C06D07B-4DC2-A84A-949D-17B0477164C9}"/>
                </a:ext>
              </a:extLst>
            </p:cNvPr>
            <p:cNvSpPr txBox="1"/>
            <p:nvPr/>
          </p:nvSpPr>
          <p:spPr>
            <a:xfrm>
              <a:off x="5982684" y="2502635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62797B0-8348-414C-8364-90065E9BE581}"/>
                </a:ext>
              </a:extLst>
            </p:cNvPr>
            <p:cNvSpPr txBox="1"/>
            <p:nvPr/>
          </p:nvSpPr>
          <p:spPr>
            <a:xfrm>
              <a:off x="6028335" y="4939908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83018E8-75AF-FF4D-A3A1-A034125C425D}"/>
                </a:ext>
              </a:extLst>
            </p:cNvPr>
            <p:cNvSpPr txBox="1"/>
            <p:nvPr/>
          </p:nvSpPr>
          <p:spPr>
            <a:xfrm>
              <a:off x="6008872" y="3305971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C8F2D73-E50B-DA4F-B09E-9429820D4736}"/>
                </a:ext>
              </a:extLst>
            </p:cNvPr>
            <p:cNvSpPr txBox="1"/>
            <p:nvPr/>
          </p:nvSpPr>
          <p:spPr>
            <a:xfrm>
              <a:off x="6934263" y="5739015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17AE46C-600C-404C-8BB7-AFF170E1A051}"/>
                </a:ext>
              </a:extLst>
            </p:cNvPr>
            <p:cNvSpPr txBox="1"/>
            <p:nvPr/>
          </p:nvSpPr>
          <p:spPr>
            <a:xfrm>
              <a:off x="7820751" y="5735546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E35F42-B6D1-9643-A2A3-994D7B68BF50}"/>
                </a:ext>
              </a:extLst>
            </p:cNvPr>
            <p:cNvSpPr txBox="1"/>
            <p:nvPr/>
          </p:nvSpPr>
          <p:spPr>
            <a:xfrm>
              <a:off x="6937122" y="3310670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AD2F76-ED60-F247-97B1-8ADCBC9EF7AC}"/>
                </a:ext>
              </a:extLst>
            </p:cNvPr>
            <p:cNvSpPr txBox="1"/>
            <p:nvPr/>
          </p:nvSpPr>
          <p:spPr>
            <a:xfrm>
              <a:off x="6928995" y="4933965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2F4799-0488-2747-AA79-E95D35BBB1F3}"/>
                </a:ext>
              </a:extLst>
            </p:cNvPr>
            <p:cNvSpPr txBox="1"/>
            <p:nvPr/>
          </p:nvSpPr>
          <p:spPr>
            <a:xfrm>
              <a:off x="6017668" y="4149154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665E7E8-B997-E541-938F-42EB0D015266}"/>
                </a:ext>
              </a:extLst>
            </p:cNvPr>
            <p:cNvSpPr txBox="1"/>
            <p:nvPr/>
          </p:nvSpPr>
          <p:spPr>
            <a:xfrm>
              <a:off x="7737962" y="1648894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30C046C-7CE8-8348-AE53-45887B7DDB69}"/>
                </a:ext>
              </a:extLst>
            </p:cNvPr>
            <p:cNvSpPr txBox="1"/>
            <p:nvPr/>
          </p:nvSpPr>
          <p:spPr>
            <a:xfrm>
              <a:off x="7757995" y="247438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E25F69-3BCA-534E-A3FF-8DE6BD8733AA}"/>
                </a:ext>
              </a:extLst>
            </p:cNvPr>
            <p:cNvSpPr txBox="1"/>
            <p:nvPr/>
          </p:nvSpPr>
          <p:spPr>
            <a:xfrm>
              <a:off x="7813390" y="492101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A8521DB-916D-5E49-8637-C5DFD2EC2A48}"/>
                </a:ext>
              </a:extLst>
            </p:cNvPr>
            <p:cNvSpPr txBox="1"/>
            <p:nvPr/>
          </p:nvSpPr>
          <p:spPr>
            <a:xfrm>
              <a:off x="7780136" y="329886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0D9412F-920B-6140-8B93-24671E03FA34}"/>
                </a:ext>
              </a:extLst>
            </p:cNvPr>
            <p:cNvSpPr txBox="1"/>
            <p:nvPr/>
          </p:nvSpPr>
          <p:spPr>
            <a:xfrm>
              <a:off x="8711208" y="5719387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E406F95-55B5-AB44-B87B-7594E8C09E35}"/>
                </a:ext>
              </a:extLst>
            </p:cNvPr>
            <p:cNvSpPr txBox="1"/>
            <p:nvPr/>
          </p:nvSpPr>
          <p:spPr>
            <a:xfrm>
              <a:off x="7744347" y="4121306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380CAF7-6587-224C-9361-ED6DA674AD1C}"/>
                </a:ext>
              </a:extLst>
            </p:cNvPr>
            <p:cNvSpPr txBox="1"/>
            <p:nvPr/>
          </p:nvSpPr>
          <p:spPr>
            <a:xfrm>
              <a:off x="6938010" y="4137464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271F92D-DE47-754B-95BB-4D81D1133B68}"/>
                </a:ext>
              </a:extLst>
            </p:cNvPr>
            <p:cNvSpPr txBox="1"/>
            <p:nvPr/>
          </p:nvSpPr>
          <p:spPr>
            <a:xfrm>
              <a:off x="6938277" y="166610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F6E4023-1A81-B04F-B17E-FA4E6DFBB0E3}"/>
                </a:ext>
              </a:extLst>
            </p:cNvPr>
            <p:cNvSpPr txBox="1"/>
            <p:nvPr/>
          </p:nvSpPr>
          <p:spPr>
            <a:xfrm>
              <a:off x="8656899" y="1652803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E8FA7A1-49F6-434C-A4CF-AA9A56006C20}"/>
                </a:ext>
              </a:extLst>
            </p:cNvPr>
            <p:cNvSpPr txBox="1"/>
            <p:nvPr/>
          </p:nvSpPr>
          <p:spPr>
            <a:xfrm>
              <a:off x="8676932" y="2478291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2BEA57B-2E29-8347-A21D-FA6C28D9A167}"/>
                </a:ext>
              </a:extLst>
            </p:cNvPr>
            <p:cNvSpPr txBox="1"/>
            <p:nvPr/>
          </p:nvSpPr>
          <p:spPr>
            <a:xfrm>
              <a:off x="8691567" y="491297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AAF05C7-EC70-4545-9C51-2D81B3311FFE}"/>
                </a:ext>
              </a:extLst>
            </p:cNvPr>
            <p:cNvSpPr txBox="1"/>
            <p:nvPr/>
          </p:nvSpPr>
          <p:spPr>
            <a:xfrm>
              <a:off x="8699073" y="3302771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DB2392B-0A4B-2B49-9644-1C3DF7B9E5D6}"/>
                </a:ext>
              </a:extLst>
            </p:cNvPr>
            <p:cNvSpPr txBox="1"/>
            <p:nvPr/>
          </p:nvSpPr>
          <p:spPr>
            <a:xfrm>
              <a:off x="9606429" y="574594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7763CF3-CA47-C141-AAC6-D7E5E1EBB060}"/>
                </a:ext>
              </a:extLst>
            </p:cNvPr>
            <p:cNvSpPr txBox="1"/>
            <p:nvPr/>
          </p:nvSpPr>
          <p:spPr>
            <a:xfrm>
              <a:off x="8663284" y="4125215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11FB1BF-4CF1-AB44-A06A-4CB28400C3ED}"/>
                </a:ext>
              </a:extLst>
            </p:cNvPr>
            <p:cNvSpPr txBox="1"/>
            <p:nvPr/>
          </p:nvSpPr>
          <p:spPr>
            <a:xfrm>
              <a:off x="9571255" y="166505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BC3273-9490-0449-9585-B7E1EED44CFA}"/>
                </a:ext>
              </a:extLst>
            </p:cNvPr>
            <p:cNvSpPr txBox="1"/>
            <p:nvPr/>
          </p:nvSpPr>
          <p:spPr>
            <a:xfrm>
              <a:off x="9591288" y="2490540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C59D4CB-2B25-0E46-9023-4A7F1F418993}"/>
                </a:ext>
              </a:extLst>
            </p:cNvPr>
            <p:cNvSpPr txBox="1"/>
            <p:nvPr/>
          </p:nvSpPr>
          <p:spPr>
            <a:xfrm>
              <a:off x="9597049" y="490883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AE0C411-746D-1D43-92F1-31D88C70E889}"/>
                </a:ext>
              </a:extLst>
            </p:cNvPr>
            <p:cNvSpPr txBox="1"/>
            <p:nvPr/>
          </p:nvSpPr>
          <p:spPr>
            <a:xfrm>
              <a:off x="9586535" y="3288126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5F38AE7-2F5B-D14B-8C61-69CAC22038CE}"/>
                </a:ext>
              </a:extLst>
            </p:cNvPr>
            <p:cNvSpPr txBox="1"/>
            <p:nvPr/>
          </p:nvSpPr>
          <p:spPr>
            <a:xfrm>
              <a:off x="9577640" y="4137464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70AC186-9793-684F-A799-00069D28CEE0}"/>
                </a:ext>
              </a:extLst>
            </p:cNvPr>
            <p:cNvSpPr txBox="1"/>
            <p:nvPr/>
          </p:nvSpPr>
          <p:spPr>
            <a:xfrm>
              <a:off x="9515602" y="1122859"/>
              <a:ext cx="751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2026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D2DA3E4-1C42-1343-BFC7-75B79D8486DF}"/>
                </a:ext>
              </a:extLst>
            </p:cNvPr>
            <p:cNvSpPr txBox="1"/>
            <p:nvPr/>
          </p:nvSpPr>
          <p:spPr>
            <a:xfrm>
              <a:off x="7688993" y="1122859"/>
              <a:ext cx="8102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2024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0727A0E-AF00-8843-82F3-96CB329FD9C8}"/>
                </a:ext>
              </a:extLst>
            </p:cNvPr>
            <p:cNvCxnSpPr>
              <a:cxnSpLocks/>
            </p:cNvCxnSpPr>
            <p:nvPr/>
          </p:nvCxnSpPr>
          <p:spPr>
            <a:xfrm>
              <a:off x="6621959" y="1420513"/>
              <a:ext cx="13947" cy="47901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3A7994-845D-B34F-8FF5-2FB006F57A8E}"/>
                </a:ext>
              </a:extLst>
            </p:cNvPr>
            <p:cNvSpPr txBox="1"/>
            <p:nvPr/>
          </p:nvSpPr>
          <p:spPr>
            <a:xfrm>
              <a:off x="214929" y="7265"/>
              <a:ext cx="4422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/>
                <a:t>1</a:t>
              </a:r>
            </a:p>
          </p:txBody>
        </p:sp>
      </p:grpSp>
      <p:sp>
        <p:nvSpPr>
          <p:cNvPr id="118" name="Rounded Rectangular Callout 117">
            <a:extLst>
              <a:ext uri="{FF2B5EF4-FFF2-40B4-BE49-F238E27FC236}">
                <a16:creationId xmlns:a16="http://schemas.microsoft.com/office/drawing/2014/main" id="{E8445FF6-12BB-EE4E-80E3-3CB728B48D99}"/>
              </a:ext>
            </a:extLst>
          </p:cNvPr>
          <p:cNvSpPr/>
          <p:nvPr/>
        </p:nvSpPr>
        <p:spPr>
          <a:xfrm>
            <a:off x="4851978" y="757661"/>
            <a:ext cx="2696866" cy="323946"/>
          </a:xfrm>
          <a:prstGeom prst="wedgeRoundRectCallout">
            <a:avLst>
              <a:gd name="adj1" fmla="val -316"/>
              <a:gd name="adj2" fmla="val 89545"/>
              <a:gd name="adj3" fmla="val 16667"/>
            </a:avLst>
          </a:prstGeom>
          <a:solidFill>
            <a:srgbClr val="943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Fellowship Application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926C970-EBD3-9CA8-6F36-3A430617860D}"/>
              </a:ext>
            </a:extLst>
          </p:cNvPr>
          <p:cNvSpPr/>
          <p:nvPr/>
        </p:nvSpPr>
        <p:spPr>
          <a:xfrm rot="16200000">
            <a:off x="6030464" y="6550"/>
            <a:ext cx="365110" cy="2711401"/>
          </a:xfrm>
          <a:prstGeom prst="rightBrac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EBBA7A0-26F3-0343-ADDF-A944D15C12CC}"/>
              </a:ext>
            </a:extLst>
          </p:cNvPr>
          <p:cNvGrpSpPr/>
          <p:nvPr/>
        </p:nvGrpSpPr>
        <p:grpSpPr>
          <a:xfrm>
            <a:off x="113555" y="12576"/>
            <a:ext cx="11964889" cy="6850735"/>
            <a:chOff x="-197851" y="-5305"/>
            <a:chExt cx="11964889" cy="685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BCB062-9932-0141-B851-364F15EF5870}"/>
                </a:ext>
              </a:extLst>
            </p:cNvPr>
            <p:cNvGrpSpPr/>
            <p:nvPr/>
          </p:nvGrpSpPr>
          <p:grpSpPr>
            <a:xfrm>
              <a:off x="-197851" y="-5305"/>
              <a:ext cx="11964889" cy="6850735"/>
              <a:chOff x="-197851" y="-5305"/>
              <a:chExt cx="11964889" cy="685073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9D755B-01B5-1D44-8357-68A0FDCB18BB}"/>
                  </a:ext>
                </a:extLst>
              </p:cNvPr>
              <p:cNvSpPr/>
              <p:nvPr/>
            </p:nvSpPr>
            <p:spPr>
              <a:xfrm>
                <a:off x="-197851" y="-5305"/>
                <a:ext cx="11767038" cy="6850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EF250E9-25C3-F641-9D2F-ED2F9BBD7506}"/>
                  </a:ext>
                </a:extLst>
              </p:cNvPr>
              <p:cNvGrpSpPr/>
              <p:nvPr/>
            </p:nvGrpSpPr>
            <p:grpSpPr>
              <a:xfrm>
                <a:off x="214929" y="7265"/>
                <a:ext cx="11552109" cy="6705033"/>
                <a:chOff x="214929" y="7265"/>
                <a:chExt cx="11552109" cy="6705033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38AD81C5-403E-DD41-B9DA-C4A4CFFC9DFE}"/>
                    </a:ext>
                  </a:extLst>
                </p:cNvPr>
                <p:cNvGrpSpPr/>
                <p:nvPr/>
              </p:nvGrpSpPr>
              <p:grpSpPr>
                <a:xfrm>
                  <a:off x="214929" y="40995"/>
                  <a:ext cx="11552109" cy="6671303"/>
                  <a:chOff x="214929" y="40995"/>
                  <a:chExt cx="11552109" cy="6671303"/>
                </a:xfrm>
              </p:grpSpPr>
              <p:sp>
                <p:nvSpPr>
                  <p:cNvPr id="118" name="Right Arrow 117">
                    <a:extLst>
                      <a:ext uri="{FF2B5EF4-FFF2-40B4-BE49-F238E27FC236}">
                        <a16:creationId xmlns:a16="http://schemas.microsoft.com/office/drawing/2014/main" id="{004561FC-6ABC-9245-BDAC-D9B05368E8E5}"/>
                      </a:ext>
                    </a:extLst>
                  </p:cNvPr>
                  <p:cNvSpPr/>
                  <p:nvPr/>
                </p:nvSpPr>
                <p:spPr>
                  <a:xfrm>
                    <a:off x="8432855" y="2445788"/>
                    <a:ext cx="1800114" cy="536654"/>
                  </a:xfrm>
                  <a:prstGeom prst="rightArrow">
                    <a:avLst/>
                  </a:prstGeom>
                  <a:gradFill flip="none" rotWithShape="1">
                    <a:gsLst>
                      <a:gs pos="48000">
                        <a:srgbClr val="FF6000"/>
                      </a:gs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lin ang="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ight Arrow 118">
                    <a:extLst>
                      <a:ext uri="{FF2B5EF4-FFF2-40B4-BE49-F238E27FC236}">
                        <a16:creationId xmlns:a16="http://schemas.microsoft.com/office/drawing/2014/main" id="{1D20BA91-65A2-0547-AFCC-023A27992FB8}"/>
                      </a:ext>
                    </a:extLst>
                  </p:cNvPr>
                  <p:cNvSpPr/>
                  <p:nvPr/>
                </p:nvSpPr>
                <p:spPr>
                  <a:xfrm>
                    <a:off x="8422743" y="5668038"/>
                    <a:ext cx="1800114" cy="536654"/>
                  </a:xfrm>
                  <a:prstGeom prst="rightArrow">
                    <a:avLst/>
                  </a:prstGeom>
                  <a:gradFill flip="none" rotWithShape="1">
                    <a:gsLst>
                      <a:gs pos="48000">
                        <a:srgbClr val="FF6000"/>
                      </a:gs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lin ang="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ight Arrow 119">
                    <a:extLst>
                      <a:ext uri="{FF2B5EF4-FFF2-40B4-BE49-F238E27FC236}">
                        <a16:creationId xmlns:a16="http://schemas.microsoft.com/office/drawing/2014/main" id="{4E482E11-9765-CA40-8C79-631200F4292F}"/>
                      </a:ext>
                    </a:extLst>
                  </p:cNvPr>
                  <p:cNvSpPr/>
                  <p:nvPr/>
                </p:nvSpPr>
                <p:spPr>
                  <a:xfrm>
                    <a:off x="8432855" y="3269384"/>
                    <a:ext cx="1800114" cy="536654"/>
                  </a:xfrm>
                  <a:prstGeom prst="rightArrow">
                    <a:avLst/>
                  </a:prstGeom>
                  <a:gradFill flip="none" rotWithShape="1">
                    <a:gsLst>
                      <a:gs pos="48000">
                        <a:srgbClr val="FF6000"/>
                      </a:gs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lin ang="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1831564-9152-3C47-9422-645D3127948B}"/>
                      </a:ext>
                    </a:extLst>
                  </p:cNvPr>
                  <p:cNvSpPr txBox="1"/>
                  <p:nvPr/>
                </p:nvSpPr>
                <p:spPr>
                  <a:xfrm>
                    <a:off x="2320200" y="40995"/>
                    <a:ext cx="721280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/>
                      <a:t>NI Training Schedule, by Applicant Post-Graduate Year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2062DE4-78A5-104D-870F-1C79CA08A71A}"/>
                      </a:ext>
                    </a:extLst>
                  </p:cNvPr>
                  <p:cNvSpPr txBox="1"/>
                  <p:nvPr/>
                </p:nvSpPr>
                <p:spPr>
                  <a:xfrm>
                    <a:off x="759291" y="6342966"/>
                    <a:ext cx="1100774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tabLst>
                        <a:tab pos="1598613" algn="l"/>
                        <a:tab pos="5770563" algn="l"/>
                        <a:tab pos="7856538" algn="l"/>
                      </a:tabLst>
                    </a:pPr>
                    <a:r>
                      <a:rPr lang="en-US" b="1" dirty="0">
                        <a:solidFill>
                          <a:schemeClr val="accent1"/>
                        </a:solidFill>
                      </a:rPr>
                      <a:t>Residency  	</a:t>
                    </a:r>
                    <a:r>
                      <a:rPr lang="en-US" b="1" dirty="0">
                        <a:solidFill>
                          <a:srgbClr val="00B050"/>
                        </a:solidFill>
                      </a:rPr>
                      <a:t>Diagnostic/CC/ Vascular Fellowship 	</a:t>
                    </a:r>
                    <a:r>
                      <a:rPr lang="en-US" b="1" dirty="0">
                        <a:solidFill>
                          <a:schemeClr val="accent4"/>
                        </a:solidFill>
                      </a:rPr>
                      <a:t>Requisite Year</a:t>
                    </a:r>
                    <a:r>
                      <a:rPr lang="en-US" b="1" dirty="0"/>
                      <a:t>	</a:t>
                    </a:r>
                    <a:r>
                      <a:rPr lang="en-US" b="1" dirty="0" err="1">
                        <a:solidFill>
                          <a:srgbClr val="FF0000"/>
                        </a:solidFill>
                      </a:rPr>
                      <a:t>Neurointerventional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 Year</a:t>
                    </a:r>
                  </a:p>
                </p:txBody>
              </p:sp>
              <p:sp>
                <p:nvSpPr>
                  <p:cNvPr id="117" name="Right Arrow 116">
                    <a:extLst>
                      <a:ext uri="{FF2B5EF4-FFF2-40B4-BE49-F238E27FC236}">
                        <a16:creationId xmlns:a16="http://schemas.microsoft.com/office/drawing/2014/main" id="{FF0C9271-1602-CA43-AC65-06B5A5D00841}"/>
                      </a:ext>
                    </a:extLst>
                  </p:cNvPr>
                  <p:cNvSpPr/>
                  <p:nvPr/>
                </p:nvSpPr>
                <p:spPr>
                  <a:xfrm>
                    <a:off x="8439193" y="1588739"/>
                    <a:ext cx="1800114" cy="536654"/>
                  </a:xfrm>
                  <a:prstGeom prst="rightArrow">
                    <a:avLst/>
                  </a:prstGeom>
                  <a:gradFill flip="none" rotWithShape="1">
                    <a:gsLst>
                      <a:gs pos="48000">
                        <a:srgbClr val="FF6000"/>
                      </a:gs>
                      <a:gs pos="0">
                        <a:srgbClr val="FFC000"/>
                      </a:gs>
                      <a:gs pos="100000">
                        <a:srgbClr val="FF0000"/>
                      </a:gs>
                    </a:gsLst>
                    <a:lin ang="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Right Arrow 3">
                    <a:extLst>
                      <a:ext uri="{FF2B5EF4-FFF2-40B4-BE49-F238E27FC236}">
                        <a16:creationId xmlns:a16="http://schemas.microsoft.com/office/drawing/2014/main" id="{5A9C3333-0CBF-AB41-BA18-6957594BE9F2}"/>
                      </a:ext>
                    </a:extLst>
                  </p:cNvPr>
                  <p:cNvSpPr/>
                  <p:nvPr/>
                </p:nvSpPr>
                <p:spPr>
                  <a:xfrm>
                    <a:off x="2045020" y="5640641"/>
                    <a:ext cx="6351996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Right Arrow 4">
                    <a:extLst>
                      <a:ext uri="{FF2B5EF4-FFF2-40B4-BE49-F238E27FC236}">
                        <a16:creationId xmlns:a16="http://schemas.microsoft.com/office/drawing/2014/main" id="{527991CE-688F-8147-A50F-1CC51A039313}"/>
                      </a:ext>
                    </a:extLst>
                  </p:cNvPr>
                  <p:cNvSpPr/>
                  <p:nvPr/>
                </p:nvSpPr>
                <p:spPr>
                  <a:xfrm>
                    <a:off x="3862269" y="2433219"/>
                    <a:ext cx="3656017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ight Arrow 5">
                    <a:extLst>
                      <a:ext uri="{FF2B5EF4-FFF2-40B4-BE49-F238E27FC236}">
                        <a16:creationId xmlns:a16="http://schemas.microsoft.com/office/drawing/2014/main" id="{90593138-974D-094D-8463-45AF055799F0}"/>
                      </a:ext>
                    </a:extLst>
                  </p:cNvPr>
                  <p:cNvSpPr/>
                  <p:nvPr/>
                </p:nvSpPr>
                <p:spPr>
                  <a:xfrm>
                    <a:off x="2953004" y="3280459"/>
                    <a:ext cx="4587726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Right Arrow 6">
                    <a:extLst>
                      <a:ext uri="{FF2B5EF4-FFF2-40B4-BE49-F238E27FC236}">
                        <a16:creationId xmlns:a16="http://schemas.microsoft.com/office/drawing/2014/main" id="{FECB61E8-875D-8D40-A1CC-E000D3F14DF5}"/>
                      </a:ext>
                    </a:extLst>
                  </p:cNvPr>
                  <p:cNvSpPr/>
                  <p:nvPr/>
                </p:nvSpPr>
                <p:spPr>
                  <a:xfrm>
                    <a:off x="2000542" y="4876702"/>
                    <a:ext cx="4591516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ight Arrow 7">
                    <a:extLst>
                      <a:ext uri="{FF2B5EF4-FFF2-40B4-BE49-F238E27FC236}">
                        <a16:creationId xmlns:a16="http://schemas.microsoft.com/office/drawing/2014/main" id="{200BFBE6-F065-F046-A68A-A7C3700B606A}"/>
                      </a:ext>
                    </a:extLst>
                  </p:cNvPr>
                  <p:cNvSpPr/>
                  <p:nvPr/>
                </p:nvSpPr>
                <p:spPr>
                  <a:xfrm>
                    <a:off x="7558029" y="2433219"/>
                    <a:ext cx="872712" cy="536654"/>
                  </a:xfrm>
                  <a:prstGeom prst="rightArrow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ight Arrow 9">
                    <a:extLst>
                      <a:ext uri="{FF2B5EF4-FFF2-40B4-BE49-F238E27FC236}">
                        <a16:creationId xmlns:a16="http://schemas.microsoft.com/office/drawing/2014/main" id="{591AF4FC-DE1A-5C42-B5C9-9028A2EB8FD4}"/>
                      </a:ext>
                    </a:extLst>
                  </p:cNvPr>
                  <p:cNvSpPr/>
                  <p:nvPr/>
                </p:nvSpPr>
                <p:spPr>
                  <a:xfrm>
                    <a:off x="3010533" y="4115261"/>
                    <a:ext cx="3597476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" name="Straight Connector 2">
                    <a:extLst>
                      <a:ext uri="{FF2B5EF4-FFF2-40B4-BE49-F238E27FC236}">
                        <a16:creationId xmlns:a16="http://schemas.microsoft.com/office/drawing/2014/main" id="{60A30878-DA0B-1840-AD76-B9863EF5D7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60798" y="1425258"/>
                    <a:ext cx="6974" cy="47782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649B9040-2C48-A748-B4E6-23470056F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46656" y="1429524"/>
                    <a:ext cx="0" cy="47782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9EEC2576-DAFE-1945-88BC-CE4CF2878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21418" y="1427605"/>
                    <a:ext cx="0" cy="478474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9501D17F-B556-4842-9206-81BD349150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93561" y="1427605"/>
                    <a:ext cx="48741" cy="478474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E22B99A9-85A5-AE48-9785-9EE769A9C1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32819" y="1438238"/>
                    <a:ext cx="10547" cy="47694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B965F00B-C6F5-F74F-B6B6-C0920FE685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412205" y="1440157"/>
                    <a:ext cx="4199" cy="476756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BA91517E-14E9-164E-A25C-4B0FD8B343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346880" y="1440157"/>
                    <a:ext cx="1128" cy="476002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27EC3B0-CAD5-C049-AE5C-81098B5A135C}"/>
                      </a:ext>
                    </a:extLst>
                  </p:cNvPr>
                  <p:cNvSpPr txBox="1"/>
                  <p:nvPr/>
                </p:nvSpPr>
                <p:spPr>
                  <a:xfrm>
                    <a:off x="509738" y="814506"/>
                    <a:ext cx="9520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Years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BD0F198-3335-1D40-BDCC-1831A1082F18}"/>
                      </a:ext>
                    </a:extLst>
                  </p:cNvPr>
                  <p:cNvSpPr txBox="1"/>
                  <p:nvPr/>
                </p:nvSpPr>
                <p:spPr>
                  <a:xfrm>
                    <a:off x="5895558" y="1116168"/>
                    <a:ext cx="810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2025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65A631-DA66-6444-B25E-14EBAC5B54D7}"/>
                      </a:ext>
                    </a:extLst>
                  </p:cNvPr>
                  <p:cNvSpPr txBox="1"/>
                  <p:nvPr/>
                </p:nvSpPr>
                <p:spPr>
                  <a:xfrm>
                    <a:off x="230008" y="5722236"/>
                    <a:ext cx="155737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/>
                      <a:t>NSGY Post</a:t>
                    </a:r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FC2847C-529D-794D-8FA1-4B5172B63B1C}"/>
                      </a:ext>
                    </a:extLst>
                  </p:cNvPr>
                  <p:cNvSpPr txBox="1"/>
                  <p:nvPr/>
                </p:nvSpPr>
                <p:spPr>
                  <a:xfrm>
                    <a:off x="227510" y="2454650"/>
                    <a:ext cx="17892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/>
                      <a:t>Neurology (</a:t>
                    </a:r>
                    <a:r>
                      <a:rPr lang="en-US" b="1" dirty="0" err="1"/>
                      <a:t>Vasc</a:t>
                    </a:r>
                    <a:r>
                      <a:rPr lang="en-US" b="1" dirty="0"/>
                      <a:t>)</a:t>
                    </a:r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DB5F724F-A787-5449-9BD6-EEDE569312B1}"/>
                      </a:ext>
                    </a:extLst>
                  </p:cNvPr>
                  <p:cNvSpPr txBox="1"/>
                  <p:nvPr/>
                </p:nvSpPr>
                <p:spPr>
                  <a:xfrm>
                    <a:off x="214929" y="3386778"/>
                    <a:ext cx="16691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Neuroradiology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A438867-5D9F-6542-BD71-A9A2BADDED5D}"/>
                      </a:ext>
                    </a:extLst>
                  </p:cNvPr>
                  <p:cNvSpPr txBox="1"/>
                  <p:nvPr/>
                </p:nvSpPr>
                <p:spPr>
                  <a:xfrm>
                    <a:off x="240843" y="4206322"/>
                    <a:ext cx="9823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IR (ESIR)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9425096-C476-0D49-9281-D325988443E9}"/>
                      </a:ext>
                    </a:extLst>
                  </p:cNvPr>
                  <p:cNvSpPr txBox="1"/>
                  <p:nvPr/>
                </p:nvSpPr>
                <p:spPr>
                  <a:xfrm>
                    <a:off x="227510" y="4964193"/>
                    <a:ext cx="160967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/>
                      <a:t>NSGY Enfolded</a:t>
                    </a:r>
                  </a:p>
                </p:txBody>
              </p: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0BDFE6D2-8701-7B4C-8280-887590CA65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39307" y="1440157"/>
                    <a:ext cx="0" cy="477409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Right Arrow 39">
                    <a:extLst>
                      <a:ext uri="{FF2B5EF4-FFF2-40B4-BE49-F238E27FC236}">
                        <a16:creationId xmlns:a16="http://schemas.microsoft.com/office/drawing/2014/main" id="{7D13B04E-3F96-124A-919D-C36E84D26A81}"/>
                      </a:ext>
                    </a:extLst>
                  </p:cNvPr>
                  <p:cNvSpPr/>
                  <p:nvPr/>
                </p:nvSpPr>
                <p:spPr>
                  <a:xfrm>
                    <a:off x="7542958" y="3280458"/>
                    <a:ext cx="862094" cy="536654"/>
                  </a:xfrm>
                  <a:prstGeom prst="rightArrow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ight Arrow 41">
                    <a:extLst>
                      <a:ext uri="{FF2B5EF4-FFF2-40B4-BE49-F238E27FC236}">
                        <a16:creationId xmlns:a16="http://schemas.microsoft.com/office/drawing/2014/main" id="{06212BE8-4986-8A48-B1B2-5A3426A43361}"/>
                      </a:ext>
                    </a:extLst>
                  </p:cNvPr>
                  <p:cNvSpPr/>
                  <p:nvPr/>
                </p:nvSpPr>
                <p:spPr>
                  <a:xfrm>
                    <a:off x="6601940" y="4888240"/>
                    <a:ext cx="917612" cy="536654"/>
                  </a:xfrm>
                  <a:prstGeom prst="rightArrow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ight Arrow 42">
                    <a:extLst>
                      <a:ext uri="{FF2B5EF4-FFF2-40B4-BE49-F238E27FC236}">
                        <a16:creationId xmlns:a16="http://schemas.microsoft.com/office/drawing/2014/main" id="{EE2F91E6-1A1C-5F43-B8E9-B80A8ED691B1}"/>
                      </a:ext>
                    </a:extLst>
                  </p:cNvPr>
                  <p:cNvSpPr/>
                  <p:nvPr/>
                </p:nvSpPr>
                <p:spPr>
                  <a:xfrm>
                    <a:off x="7553931" y="4873902"/>
                    <a:ext cx="895116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ight Arrow 43">
                    <a:extLst>
                      <a:ext uri="{FF2B5EF4-FFF2-40B4-BE49-F238E27FC236}">
                        <a16:creationId xmlns:a16="http://schemas.microsoft.com/office/drawing/2014/main" id="{625F18D4-5EFB-B04D-9853-CF4EC7B4B862}"/>
                      </a:ext>
                    </a:extLst>
                  </p:cNvPr>
                  <p:cNvSpPr/>
                  <p:nvPr/>
                </p:nvSpPr>
                <p:spPr>
                  <a:xfrm>
                    <a:off x="8433230" y="4873902"/>
                    <a:ext cx="901455" cy="536654"/>
                  </a:xfrm>
                  <a:prstGeom prst="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139BE06F-AC32-E848-9A1A-425CF42A0FAB}"/>
                      </a:ext>
                    </a:extLst>
                  </p:cNvPr>
                  <p:cNvSpPr txBox="1"/>
                  <p:nvPr/>
                </p:nvSpPr>
                <p:spPr>
                  <a:xfrm>
                    <a:off x="214929" y="1703180"/>
                    <a:ext cx="17892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/>
                      <a:t>Neurology (CC)</a:t>
                    </a:r>
                  </a:p>
                </p:txBody>
              </p:sp>
              <p:sp>
                <p:nvSpPr>
                  <p:cNvPr id="53" name="Right Arrow 52">
                    <a:extLst>
                      <a:ext uri="{FF2B5EF4-FFF2-40B4-BE49-F238E27FC236}">
                        <a16:creationId xmlns:a16="http://schemas.microsoft.com/office/drawing/2014/main" id="{EEE0AFA3-145D-E741-A9C1-8FD35FFAD561}"/>
                      </a:ext>
                    </a:extLst>
                  </p:cNvPr>
                  <p:cNvSpPr/>
                  <p:nvPr/>
                </p:nvSpPr>
                <p:spPr>
                  <a:xfrm>
                    <a:off x="2979616" y="1597830"/>
                    <a:ext cx="3646549" cy="536654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ight Arrow 62">
                    <a:extLst>
                      <a:ext uri="{FF2B5EF4-FFF2-40B4-BE49-F238E27FC236}">
                        <a16:creationId xmlns:a16="http://schemas.microsoft.com/office/drawing/2014/main" id="{28EF405C-C022-124A-9D10-089125C21D7A}"/>
                      </a:ext>
                    </a:extLst>
                  </p:cNvPr>
                  <p:cNvSpPr/>
                  <p:nvPr/>
                </p:nvSpPr>
                <p:spPr>
                  <a:xfrm>
                    <a:off x="6621005" y="1591918"/>
                    <a:ext cx="1790944" cy="536654"/>
                  </a:xfrm>
                  <a:prstGeom prst="rightArrow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BBB5FC86-9216-9D43-882A-B4CC16FE3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38045" y="1424139"/>
                    <a:ext cx="6974" cy="47782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ounded Rectangular Callout 8">
                    <a:extLst>
                      <a:ext uri="{FF2B5EF4-FFF2-40B4-BE49-F238E27FC236}">
                        <a16:creationId xmlns:a16="http://schemas.microsoft.com/office/drawing/2014/main" id="{4B3DA6CF-32B1-434B-8205-A037292E3C50}"/>
                      </a:ext>
                    </a:extLst>
                  </p:cNvPr>
                  <p:cNvSpPr/>
                  <p:nvPr/>
                </p:nvSpPr>
                <p:spPr>
                  <a:xfrm>
                    <a:off x="7954794" y="613677"/>
                    <a:ext cx="3051116" cy="339449"/>
                  </a:xfrm>
                  <a:prstGeom prst="wedgeRoundRectCallout">
                    <a:avLst>
                      <a:gd name="adj1" fmla="val -34633"/>
                      <a:gd name="adj2" fmla="val 124688"/>
                      <a:gd name="adj3" fmla="val 16667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Fellowship Starts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A25C8B4-72FF-344A-B63C-7228033ED88C}"/>
                      </a:ext>
                    </a:extLst>
                  </p:cNvPr>
                  <p:cNvSpPr txBox="1"/>
                  <p:nvPr/>
                </p:nvSpPr>
                <p:spPr>
                  <a:xfrm>
                    <a:off x="3996027" y="1116710"/>
                    <a:ext cx="810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2023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0229CFBB-02A3-8E4D-951C-BF99AC5AD8D0}"/>
                      </a:ext>
                    </a:extLst>
                  </p:cNvPr>
                  <p:cNvSpPr txBox="1"/>
                  <p:nvPr/>
                </p:nvSpPr>
                <p:spPr>
                  <a:xfrm>
                    <a:off x="3137685" y="1116857"/>
                    <a:ext cx="810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2022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536FD3F-814B-EC44-94D4-CF2E868D7F21}"/>
                      </a:ext>
                    </a:extLst>
                  </p:cNvPr>
                  <p:cNvSpPr txBox="1"/>
                  <p:nvPr/>
                </p:nvSpPr>
                <p:spPr>
                  <a:xfrm>
                    <a:off x="2169827" y="1109555"/>
                    <a:ext cx="810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2021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31C56C66-C880-9740-B132-7D43B0605A97}"/>
                      </a:ext>
                    </a:extLst>
                  </p:cNvPr>
                  <p:cNvSpPr txBox="1"/>
                  <p:nvPr/>
                </p:nvSpPr>
                <p:spPr>
                  <a:xfrm>
                    <a:off x="3245248" y="1656706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B98CFB19-98EB-B64D-A558-3F875BBA2969}"/>
                      </a:ext>
                    </a:extLst>
                  </p:cNvPr>
                  <p:cNvSpPr txBox="1"/>
                  <p:nvPr/>
                </p:nvSpPr>
                <p:spPr>
                  <a:xfrm>
                    <a:off x="2333968" y="571744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DC884ECB-9383-5E4F-A492-4EBC3D812CC1}"/>
                      </a:ext>
                    </a:extLst>
                  </p:cNvPr>
                  <p:cNvSpPr txBox="1"/>
                  <p:nvPr/>
                </p:nvSpPr>
                <p:spPr>
                  <a:xfrm>
                    <a:off x="4177600" y="2507829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49EB8B9-E89B-7740-81B2-AB64C5760003}"/>
                      </a:ext>
                    </a:extLst>
                  </p:cNvPr>
                  <p:cNvSpPr txBox="1"/>
                  <p:nvPr/>
                </p:nvSpPr>
                <p:spPr>
                  <a:xfrm>
                    <a:off x="2329711" y="4958794"/>
                    <a:ext cx="32956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01BC70C-165C-8E4A-8F09-D47CCE49721D}"/>
                      </a:ext>
                    </a:extLst>
                  </p:cNvPr>
                  <p:cNvSpPr txBox="1"/>
                  <p:nvPr/>
                </p:nvSpPr>
                <p:spPr>
                  <a:xfrm>
                    <a:off x="3265183" y="334873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FA1266D-6392-D746-8BA1-9B9926723E25}"/>
                      </a:ext>
                    </a:extLst>
                  </p:cNvPr>
                  <p:cNvSpPr txBox="1"/>
                  <p:nvPr/>
                </p:nvSpPr>
                <p:spPr>
                  <a:xfrm>
                    <a:off x="3323163" y="4186536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3DC9E8A-3238-3943-8A17-262E6FDC8237}"/>
                      </a:ext>
                    </a:extLst>
                  </p:cNvPr>
                  <p:cNvSpPr txBox="1"/>
                  <p:nvPr/>
                </p:nvSpPr>
                <p:spPr>
                  <a:xfrm>
                    <a:off x="4183809" y="1660318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BB44924A-A28F-5441-B305-12984A88D23A}"/>
                      </a:ext>
                    </a:extLst>
                  </p:cNvPr>
                  <p:cNvSpPr txBox="1"/>
                  <p:nvPr/>
                </p:nvSpPr>
                <p:spPr>
                  <a:xfrm>
                    <a:off x="5124106" y="250783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1835FB54-1290-E444-90F4-391AF80BD67E}"/>
                      </a:ext>
                    </a:extLst>
                  </p:cNvPr>
                  <p:cNvSpPr txBox="1"/>
                  <p:nvPr/>
                </p:nvSpPr>
                <p:spPr>
                  <a:xfrm>
                    <a:off x="3306611" y="4953139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84F224D4-B7A1-FB40-8473-0E9343AF3ED5}"/>
                      </a:ext>
                    </a:extLst>
                  </p:cNvPr>
                  <p:cNvSpPr txBox="1"/>
                  <p:nvPr/>
                </p:nvSpPr>
                <p:spPr>
                  <a:xfrm>
                    <a:off x="4171819" y="333975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E31B575-ADA7-FA4B-9AF4-7AFF1773EFF0}"/>
                      </a:ext>
                    </a:extLst>
                  </p:cNvPr>
                  <p:cNvSpPr txBox="1"/>
                  <p:nvPr/>
                </p:nvSpPr>
                <p:spPr>
                  <a:xfrm>
                    <a:off x="4176186" y="4190735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AFB08AC6-F3F8-2F44-A753-B1DEE0336B4F}"/>
                      </a:ext>
                    </a:extLst>
                  </p:cNvPr>
                  <p:cNvSpPr txBox="1"/>
                  <p:nvPr/>
                </p:nvSpPr>
                <p:spPr>
                  <a:xfrm>
                    <a:off x="3220057" y="5729724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FCF2FAA0-47C9-7243-8BB6-B5B4BB36ADFD}"/>
                      </a:ext>
                    </a:extLst>
                  </p:cNvPr>
                  <p:cNvSpPr txBox="1"/>
                  <p:nvPr/>
                </p:nvSpPr>
                <p:spPr>
                  <a:xfrm>
                    <a:off x="4171818" y="5731138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89EE480-B4DD-A644-8202-EB091B007E9E}"/>
                      </a:ext>
                    </a:extLst>
                  </p:cNvPr>
                  <p:cNvSpPr txBox="1"/>
                  <p:nvPr/>
                </p:nvSpPr>
                <p:spPr>
                  <a:xfrm>
                    <a:off x="5110715" y="1676482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39D3AD29-0280-5E45-A641-915C3BDBA8DE}"/>
                      </a:ext>
                    </a:extLst>
                  </p:cNvPr>
                  <p:cNvSpPr txBox="1"/>
                  <p:nvPr/>
                </p:nvSpPr>
                <p:spPr>
                  <a:xfrm>
                    <a:off x="4157676" y="4960106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96FC228-BCE0-1D44-A3EE-859F203EFC3D}"/>
                      </a:ext>
                    </a:extLst>
                  </p:cNvPr>
                  <p:cNvSpPr txBox="1"/>
                  <p:nvPr/>
                </p:nvSpPr>
                <p:spPr>
                  <a:xfrm>
                    <a:off x="5131914" y="334873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56774AB-465C-8046-BEDA-9D0768E2A95A}"/>
                      </a:ext>
                    </a:extLst>
                  </p:cNvPr>
                  <p:cNvSpPr txBox="1"/>
                  <p:nvPr/>
                </p:nvSpPr>
                <p:spPr>
                  <a:xfrm>
                    <a:off x="5122806" y="4203086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DE090245-4256-2E45-B3B7-A5A5F04D4426}"/>
                      </a:ext>
                    </a:extLst>
                  </p:cNvPr>
                  <p:cNvSpPr txBox="1"/>
                  <p:nvPr/>
                </p:nvSpPr>
                <p:spPr>
                  <a:xfrm>
                    <a:off x="5135413" y="5706847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14FA2424-F8DF-E34F-A298-2AB416C0D166}"/>
                      </a:ext>
                    </a:extLst>
                  </p:cNvPr>
                  <p:cNvSpPr txBox="1"/>
                  <p:nvPr/>
                </p:nvSpPr>
                <p:spPr>
                  <a:xfrm>
                    <a:off x="5962651" y="1677147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EFA2316-4578-6F4B-8F76-C7C38A003874}"/>
                      </a:ext>
                    </a:extLst>
                  </p:cNvPr>
                  <p:cNvSpPr txBox="1"/>
                  <p:nvPr/>
                </p:nvSpPr>
                <p:spPr>
                  <a:xfrm>
                    <a:off x="6937123" y="252542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C06D07B-4DC2-A84A-949D-17B0477164C9}"/>
                      </a:ext>
                    </a:extLst>
                  </p:cNvPr>
                  <p:cNvSpPr txBox="1"/>
                  <p:nvPr/>
                </p:nvSpPr>
                <p:spPr>
                  <a:xfrm>
                    <a:off x="5982684" y="2502635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B62797B0-8348-414C-8364-90065E9BE581}"/>
                      </a:ext>
                    </a:extLst>
                  </p:cNvPr>
                  <p:cNvSpPr txBox="1"/>
                  <p:nvPr/>
                </p:nvSpPr>
                <p:spPr>
                  <a:xfrm>
                    <a:off x="5113762" y="495084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C83018E8-75AF-FF4D-A3A1-A034125C425D}"/>
                      </a:ext>
                    </a:extLst>
                  </p:cNvPr>
                  <p:cNvSpPr txBox="1"/>
                  <p:nvPr/>
                </p:nvSpPr>
                <p:spPr>
                  <a:xfrm>
                    <a:off x="5961221" y="333975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9C8F2D73-E50B-DA4F-B09E-9429820D4736}"/>
                      </a:ext>
                    </a:extLst>
                  </p:cNvPr>
                  <p:cNvSpPr txBox="1"/>
                  <p:nvPr/>
                </p:nvSpPr>
                <p:spPr>
                  <a:xfrm>
                    <a:off x="6009412" y="4185716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35E35F42-B6D1-9643-A2A3-994D7B68BF50}"/>
                      </a:ext>
                    </a:extLst>
                  </p:cNvPr>
                  <p:cNvSpPr txBox="1"/>
                  <p:nvPr/>
                </p:nvSpPr>
                <p:spPr>
                  <a:xfrm>
                    <a:off x="6937122" y="3358171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2BAD2F76-ED60-F247-97B1-8ADCBC9EF7AC}"/>
                      </a:ext>
                    </a:extLst>
                  </p:cNvPr>
                  <p:cNvSpPr txBox="1"/>
                  <p:nvPr/>
                </p:nvSpPr>
                <p:spPr>
                  <a:xfrm>
                    <a:off x="5965825" y="4957715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292F4799-0488-2747-AA79-E95D35BBB1F3}"/>
                      </a:ext>
                    </a:extLst>
                  </p:cNvPr>
                  <p:cNvSpPr txBox="1"/>
                  <p:nvPr/>
                </p:nvSpPr>
                <p:spPr>
                  <a:xfrm>
                    <a:off x="5966726" y="5716844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1665E7E8-B997-E541-938F-42EB0D015266}"/>
                      </a:ext>
                    </a:extLst>
                  </p:cNvPr>
                  <p:cNvSpPr txBox="1"/>
                  <p:nvPr/>
                </p:nvSpPr>
                <p:spPr>
                  <a:xfrm>
                    <a:off x="7737962" y="1648894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530C046C-7CE8-8348-AE53-45887B7DDB69}"/>
                      </a:ext>
                    </a:extLst>
                  </p:cNvPr>
                  <p:cNvSpPr txBox="1"/>
                  <p:nvPr/>
                </p:nvSpPr>
                <p:spPr>
                  <a:xfrm>
                    <a:off x="7757995" y="2474382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69E25F69-3BCA-534E-A3FF-8DE6BD8733AA}"/>
                      </a:ext>
                    </a:extLst>
                  </p:cNvPr>
                  <p:cNvSpPr txBox="1"/>
                  <p:nvPr/>
                </p:nvSpPr>
                <p:spPr>
                  <a:xfrm>
                    <a:off x="6850220" y="4944762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A8521DB-916D-5E49-8637-C5DFD2EC2A48}"/>
                      </a:ext>
                    </a:extLst>
                  </p:cNvPr>
                  <p:cNvSpPr txBox="1"/>
                  <p:nvPr/>
                </p:nvSpPr>
                <p:spPr>
                  <a:xfrm>
                    <a:off x="7780136" y="3346363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3E406F95-55B5-AB44-B87B-7594E8C09E35}"/>
                      </a:ext>
                    </a:extLst>
                  </p:cNvPr>
                  <p:cNvSpPr txBox="1"/>
                  <p:nvPr/>
                </p:nvSpPr>
                <p:spPr>
                  <a:xfrm>
                    <a:off x="7744347" y="5700686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B380CAF7-6587-224C-9361-ED6DA674AD1C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010" y="5716844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1271F92D-DE47-754B-95BB-4D81D1133B68}"/>
                      </a:ext>
                    </a:extLst>
                  </p:cNvPr>
                  <p:cNvSpPr txBox="1"/>
                  <p:nvPr/>
                </p:nvSpPr>
                <p:spPr>
                  <a:xfrm>
                    <a:off x="6938277" y="1666102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DF6E4023-1A81-B04F-B17E-FA4E6DFBB0E3}"/>
                      </a:ext>
                    </a:extLst>
                  </p:cNvPr>
                  <p:cNvSpPr txBox="1"/>
                  <p:nvPr/>
                </p:nvSpPr>
                <p:spPr>
                  <a:xfrm>
                    <a:off x="8656899" y="1652803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7E8FA7A1-49F6-434C-A4CF-AA9A56006C20}"/>
                      </a:ext>
                    </a:extLst>
                  </p:cNvPr>
                  <p:cNvSpPr txBox="1"/>
                  <p:nvPr/>
                </p:nvSpPr>
                <p:spPr>
                  <a:xfrm>
                    <a:off x="8676932" y="2478291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B2BEA57B-2E29-8347-A21D-FA6C28D9A167}"/>
                      </a:ext>
                    </a:extLst>
                  </p:cNvPr>
                  <p:cNvSpPr txBox="1"/>
                  <p:nvPr/>
                </p:nvSpPr>
                <p:spPr>
                  <a:xfrm>
                    <a:off x="7728397" y="4936729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2AAF05C7-EC70-4545-9C51-2D81B3311FFE}"/>
                      </a:ext>
                    </a:extLst>
                  </p:cNvPr>
                  <p:cNvSpPr txBox="1"/>
                  <p:nvPr/>
                </p:nvSpPr>
                <p:spPr>
                  <a:xfrm>
                    <a:off x="8699073" y="3350272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9DB2392B-0A4B-2B49-9644-1C3DF7B9E5D6}"/>
                      </a:ext>
                    </a:extLst>
                  </p:cNvPr>
                  <p:cNvSpPr txBox="1"/>
                  <p:nvPr/>
                </p:nvSpPr>
                <p:spPr>
                  <a:xfrm>
                    <a:off x="8682361" y="571668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911FB1BF-4CF1-AB44-A06A-4CB28400C3ED}"/>
                      </a:ext>
                    </a:extLst>
                  </p:cNvPr>
                  <p:cNvSpPr txBox="1"/>
                  <p:nvPr/>
                </p:nvSpPr>
                <p:spPr>
                  <a:xfrm>
                    <a:off x="9571255" y="1665052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D6BC3273-9490-0449-9585-B7E1EED44CFA}"/>
                      </a:ext>
                    </a:extLst>
                  </p:cNvPr>
                  <p:cNvSpPr txBox="1"/>
                  <p:nvPr/>
                </p:nvSpPr>
                <p:spPr>
                  <a:xfrm>
                    <a:off x="9591288" y="2490540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0C59D4CB-2B25-0E46-9023-4A7F1F418993}"/>
                      </a:ext>
                    </a:extLst>
                  </p:cNvPr>
                  <p:cNvSpPr txBox="1"/>
                  <p:nvPr/>
                </p:nvSpPr>
                <p:spPr>
                  <a:xfrm>
                    <a:off x="8633879" y="4932589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3AE0C411-746D-1D43-92F1-31D88C70E889}"/>
                      </a:ext>
                    </a:extLst>
                  </p:cNvPr>
                  <p:cNvSpPr txBox="1"/>
                  <p:nvPr/>
                </p:nvSpPr>
                <p:spPr>
                  <a:xfrm>
                    <a:off x="9586535" y="3335627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B5F38AE7-2F5B-D14B-8C61-69CAC22038CE}"/>
                      </a:ext>
                    </a:extLst>
                  </p:cNvPr>
                  <p:cNvSpPr txBox="1"/>
                  <p:nvPr/>
                </p:nvSpPr>
                <p:spPr>
                  <a:xfrm>
                    <a:off x="9577640" y="5716844"/>
                    <a:ext cx="27235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chemeClr val="bg1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A70AC186-9793-684F-A799-00069D28CEE0}"/>
                      </a:ext>
                    </a:extLst>
                  </p:cNvPr>
                  <p:cNvSpPr txBox="1"/>
                  <p:nvPr/>
                </p:nvSpPr>
                <p:spPr>
                  <a:xfrm>
                    <a:off x="6772401" y="1122859"/>
                    <a:ext cx="75197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2026</a:t>
                    </a:r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03A91D3C-06D4-E64F-8AFA-8970991ED559}"/>
                      </a:ext>
                    </a:extLst>
                  </p:cNvPr>
                  <p:cNvSpPr txBox="1"/>
                  <p:nvPr/>
                </p:nvSpPr>
                <p:spPr>
                  <a:xfrm>
                    <a:off x="7615235" y="1126205"/>
                    <a:ext cx="810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2027</a:t>
                    </a:r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9D2DA3E4-1C42-1343-BFC7-75B79D8486DF}"/>
                      </a:ext>
                    </a:extLst>
                  </p:cNvPr>
                  <p:cNvSpPr txBox="1"/>
                  <p:nvPr/>
                </p:nvSpPr>
                <p:spPr>
                  <a:xfrm>
                    <a:off x="4945792" y="1122859"/>
                    <a:ext cx="810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2024</a:t>
                    </a:r>
                  </a:p>
                </p:txBody>
              </p: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70727A0E-AF00-8843-82F3-96CB329FD9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21959" y="1420513"/>
                    <a:ext cx="13947" cy="479011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3A7994-845D-B34F-8FF5-2FB006F57A8E}"/>
                    </a:ext>
                  </a:extLst>
                </p:cNvPr>
                <p:cNvSpPr txBox="1"/>
                <p:nvPr/>
              </p:nvSpPr>
              <p:spPr>
                <a:xfrm>
                  <a:off x="214929" y="7265"/>
                  <a:ext cx="442283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dirty="0"/>
                    <a:t>2</a:t>
                  </a:r>
                </a:p>
              </p:txBody>
            </p:sp>
          </p:grpSp>
        </p:grpSp>
        <p:sp>
          <p:nvSpPr>
            <p:cNvPr id="135" name="Right Arrow 134">
              <a:extLst>
                <a:ext uri="{FF2B5EF4-FFF2-40B4-BE49-F238E27FC236}">
                  <a16:creationId xmlns:a16="http://schemas.microsoft.com/office/drawing/2014/main" id="{16694F73-0B54-C745-90B2-DD0B2F56DF06}"/>
                </a:ext>
              </a:extLst>
            </p:cNvPr>
            <p:cNvSpPr/>
            <p:nvPr/>
          </p:nvSpPr>
          <p:spPr>
            <a:xfrm>
              <a:off x="6613517" y="4118510"/>
              <a:ext cx="917612" cy="536654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ular Callout 127">
              <a:extLst>
                <a:ext uri="{FF2B5EF4-FFF2-40B4-BE49-F238E27FC236}">
                  <a16:creationId xmlns:a16="http://schemas.microsoft.com/office/drawing/2014/main" id="{C5D25791-792E-5342-A40C-E77F73B072B8}"/>
                </a:ext>
              </a:extLst>
            </p:cNvPr>
            <p:cNvSpPr/>
            <p:nvPr/>
          </p:nvSpPr>
          <p:spPr>
            <a:xfrm>
              <a:off x="4748564" y="583684"/>
              <a:ext cx="3029200" cy="344473"/>
            </a:xfrm>
            <a:prstGeom prst="wedgeRoundRectCallout">
              <a:avLst>
                <a:gd name="adj1" fmla="val 33917"/>
                <a:gd name="adj2" fmla="val 124431"/>
                <a:gd name="adj3" fmla="val 16667"/>
              </a:avLst>
            </a:prstGeom>
            <a:solidFill>
              <a:srgbClr val="943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Fellowship Match</a:t>
              </a:r>
            </a:p>
          </p:txBody>
        </p:sp>
        <p:sp>
          <p:nvSpPr>
            <p:cNvPr id="136" name="Right Arrow 135">
              <a:extLst>
                <a:ext uri="{FF2B5EF4-FFF2-40B4-BE49-F238E27FC236}">
                  <a16:creationId xmlns:a16="http://schemas.microsoft.com/office/drawing/2014/main" id="{AE8AFF20-2C08-C043-9ED8-25DE10ED0D80}"/>
                </a:ext>
              </a:extLst>
            </p:cNvPr>
            <p:cNvSpPr/>
            <p:nvPr/>
          </p:nvSpPr>
          <p:spPr>
            <a:xfrm>
              <a:off x="7530783" y="4104172"/>
              <a:ext cx="895116" cy="5366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>
              <a:extLst>
                <a:ext uri="{FF2B5EF4-FFF2-40B4-BE49-F238E27FC236}">
                  <a16:creationId xmlns:a16="http://schemas.microsoft.com/office/drawing/2014/main" id="{7AC56B18-58B6-574A-A936-9D986B6B1538}"/>
                </a:ext>
              </a:extLst>
            </p:cNvPr>
            <p:cNvSpPr/>
            <p:nvPr/>
          </p:nvSpPr>
          <p:spPr>
            <a:xfrm>
              <a:off x="8438194" y="4104172"/>
              <a:ext cx="901456" cy="53665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582DB44-8378-B74D-84A4-CA5C0A882668}"/>
                </a:ext>
              </a:extLst>
            </p:cNvPr>
            <p:cNvSpPr txBox="1"/>
            <p:nvPr/>
          </p:nvSpPr>
          <p:spPr>
            <a:xfrm>
              <a:off x="6861797" y="4175032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255C90A-A820-DF47-9093-84155F877FBC}"/>
                </a:ext>
              </a:extLst>
            </p:cNvPr>
            <p:cNvSpPr txBox="1"/>
            <p:nvPr/>
          </p:nvSpPr>
          <p:spPr>
            <a:xfrm>
              <a:off x="7739974" y="416699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EBABD47-B1A8-4D4E-A947-C636845B725A}"/>
                </a:ext>
              </a:extLst>
            </p:cNvPr>
            <p:cNvSpPr txBox="1"/>
            <p:nvPr/>
          </p:nvSpPr>
          <p:spPr>
            <a:xfrm>
              <a:off x="8645456" y="4162859"/>
              <a:ext cx="272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7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B1123F1-CCD7-C24A-B4BE-03FA4B9F8304}"/>
                </a:ext>
              </a:extLst>
            </p:cNvPr>
            <p:cNvCxnSpPr>
              <a:cxnSpLocks/>
            </p:cNvCxnSpPr>
            <p:nvPr/>
          </p:nvCxnSpPr>
          <p:spPr>
            <a:xfrm>
              <a:off x="7310175" y="1440157"/>
              <a:ext cx="0" cy="4834159"/>
            </a:xfrm>
            <a:prstGeom prst="line">
              <a:avLst/>
            </a:prstGeom>
            <a:ln w="38100">
              <a:solidFill>
                <a:srgbClr val="9437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81BE8D-2DAF-0D65-7065-34F638F67A5E}"/>
              </a:ext>
            </a:extLst>
          </p:cNvPr>
          <p:cNvSpPr txBox="1"/>
          <p:nvPr/>
        </p:nvSpPr>
        <p:spPr>
          <a:xfrm>
            <a:off x="8855532" y="1134049"/>
            <a:ext cx="8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97E97-ED21-F9AF-E7A6-D7C15242BA88}"/>
              </a:ext>
            </a:extLst>
          </p:cNvPr>
          <p:cNvSpPr txBox="1"/>
          <p:nvPr/>
        </p:nvSpPr>
        <p:spPr>
          <a:xfrm>
            <a:off x="9707627" y="1147634"/>
            <a:ext cx="8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372534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F889-1732-6E34-45D4-76736C92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BD22-653F-3B8A-FE33-7D6E8C53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Applicant pool</a:t>
            </a:r>
          </a:p>
          <a:p>
            <a:pPr lvl="1"/>
            <a:r>
              <a:rPr lang="en-US" dirty="0"/>
              <a:t>Neurology: Vascular, Neurocritical Care</a:t>
            </a:r>
          </a:p>
          <a:p>
            <a:pPr lvl="1"/>
            <a:r>
              <a:rPr lang="en-US" dirty="0"/>
              <a:t>Neurosurgery</a:t>
            </a:r>
          </a:p>
          <a:p>
            <a:pPr lvl="1"/>
            <a:r>
              <a:rPr lang="en-US" dirty="0"/>
              <a:t>Radiology: Diagnostic Neuroradiology, Interventional Radiology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Special considerations requested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B050"/>
                </a:solidFill>
              </a:rPr>
              <a:t>✓</a:t>
            </a:r>
            <a:r>
              <a:rPr lang="en-US" dirty="0"/>
              <a:t>   Allow for one- and two- year fellowship offerings</a:t>
            </a:r>
          </a:p>
          <a:p>
            <a:pPr marL="917575" lvl="1" indent="-460375">
              <a:buNone/>
            </a:pPr>
            <a:r>
              <a:rPr lang="en-US" b="1" dirty="0">
                <a:solidFill>
                  <a:srgbClr val="00B050"/>
                </a:solidFill>
              </a:rPr>
              <a:t>✓</a:t>
            </a:r>
            <a:r>
              <a:rPr lang="en-US" dirty="0"/>
              <a:t>   Line up with Vascular Neurology match timeline (facilitate application in back-to-back years)</a:t>
            </a:r>
          </a:p>
          <a:p>
            <a:pPr marL="801688" lvl="1" indent="-334963">
              <a:buNone/>
            </a:pPr>
            <a:r>
              <a:rPr lang="en-US" b="1" dirty="0">
                <a:solidFill>
                  <a:srgbClr val="FF0000"/>
                </a:solidFill>
              </a:rPr>
              <a:t>✗</a:t>
            </a:r>
            <a:r>
              <a:rPr lang="en-US" dirty="0"/>
              <a:t>   Line up with any Neurosurgery match timeline (esp. skull base/</a:t>
            </a:r>
            <a:r>
              <a:rPr lang="en-US" dirty="0" err="1"/>
              <a:t>onc</a:t>
            </a:r>
            <a:r>
              <a:rPr lang="en-US" dirty="0"/>
              <a:t>, peds)</a:t>
            </a:r>
          </a:p>
        </p:txBody>
      </p:sp>
    </p:spTree>
    <p:extLst>
      <p:ext uri="{BB962C8B-B14F-4D97-AF65-F5344CB8AC3E}">
        <p14:creationId xmlns:p14="http://schemas.microsoft.com/office/powerpoint/2010/main" val="333697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C11F-279F-B5FC-2D75-AC2D6E67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8756-5D3B-57DD-AFDB-8EB02586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5022850"/>
          </a:xfrm>
        </p:spPr>
        <p:txBody>
          <a:bodyPr/>
          <a:lstStyle/>
          <a:p>
            <a:r>
              <a:rPr lang="en-US" dirty="0"/>
              <a:t>Platform</a:t>
            </a:r>
          </a:p>
          <a:p>
            <a:pPr lvl="1"/>
            <a:r>
              <a:rPr lang="en-US" dirty="0"/>
              <a:t>Application via ERAS</a:t>
            </a:r>
          </a:p>
          <a:p>
            <a:pPr lvl="1"/>
            <a:r>
              <a:rPr lang="en-US" dirty="0"/>
              <a:t>Match via NRMP</a:t>
            </a:r>
          </a:p>
          <a:p>
            <a:pPr lvl="2"/>
            <a:r>
              <a:rPr lang="en-US" dirty="0"/>
              <a:t>Need endorsement from each institution’s ACGME Designate Institutional Official</a:t>
            </a:r>
          </a:p>
          <a:p>
            <a:r>
              <a:rPr lang="en-US" dirty="0"/>
              <a:t>Sponsor (for agreement and coordination with NRMP/ ERAS)</a:t>
            </a:r>
          </a:p>
          <a:p>
            <a:pPr lvl="1"/>
            <a:r>
              <a:rPr lang="en-US" dirty="0"/>
              <a:t>SNIS</a:t>
            </a:r>
          </a:p>
          <a:p>
            <a:r>
              <a:rPr lang="en-US" dirty="0"/>
              <a:t>Task Force representation</a:t>
            </a:r>
          </a:p>
          <a:p>
            <a:pPr lvl="1"/>
            <a:r>
              <a:rPr lang="en-US" dirty="0"/>
              <a:t>SNIS, SVIN, JCVS</a:t>
            </a:r>
          </a:p>
          <a:p>
            <a:r>
              <a:rPr lang="en-US" dirty="0"/>
              <a:t>Commits to equal number of training positions recognized by each parent specialties</a:t>
            </a:r>
          </a:p>
        </p:txBody>
      </p:sp>
    </p:spTree>
    <p:extLst>
      <p:ext uri="{BB962C8B-B14F-4D97-AF65-F5344CB8AC3E}">
        <p14:creationId xmlns:p14="http://schemas.microsoft.com/office/powerpoint/2010/main" val="274663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EDF6-133A-AA39-5B07-8390557A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6B5C-51D2-945D-9045-AB3F26489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8930"/>
            <a:ext cx="5181600" cy="5033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ym typeface="Wingdings" pitchFamily="2" charset="2"/>
              </a:rPr>
              <a:t>Does…</a:t>
            </a:r>
          </a:p>
          <a:p>
            <a:r>
              <a:rPr lang="en-US" dirty="0">
                <a:sym typeface="Wingdings" pitchFamily="2" charset="2"/>
              </a:rPr>
              <a:t>Increase equitability for applicants</a:t>
            </a:r>
          </a:p>
          <a:p>
            <a:r>
              <a:rPr lang="en-US" dirty="0">
                <a:sym typeface="Wingdings" pitchFamily="2" charset="2"/>
              </a:rPr>
              <a:t>Encourage inclusion of diverse candidates</a:t>
            </a:r>
          </a:p>
          <a:p>
            <a:r>
              <a:rPr lang="en-US" dirty="0"/>
              <a:t>Reduce anxiety for candidates </a:t>
            </a:r>
          </a:p>
          <a:p>
            <a:pPr lvl="1"/>
            <a:r>
              <a:rPr lang="en-US" dirty="0"/>
              <a:t>Focus on residency</a:t>
            </a:r>
          </a:p>
          <a:p>
            <a:r>
              <a:rPr lang="en-US" dirty="0"/>
              <a:t>Streamline process for candidates and programs</a:t>
            </a:r>
          </a:p>
          <a:p>
            <a:endParaRPr lang="en-US" dirty="0"/>
          </a:p>
          <a:p>
            <a:r>
              <a:rPr lang="en-US" dirty="0"/>
              <a:t>Allow for enfolded positions</a:t>
            </a:r>
          </a:p>
          <a:p>
            <a:r>
              <a:rPr lang="en-US" dirty="0"/>
              <a:t>Allow programs to skip cycles if no positions are available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618BA-0CDD-20F8-23D7-DA1E26752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683" y="1458930"/>
            <a:ext cx="5181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Does not…</a:t>
            </a:r>
            <a:endParaRPr lang="en-US" dirty="0"/>
          </a:p>
          <a:p>
            <a:r>
              <a:rPr lang="en-US" dirty="0"/>
              <a:t>Deal with program certification</a:t>
            </a:r>
          </a:p>
          <a:p>
            <a:r>
              <a:rPr lang="en-US" dirty="0"/>
              <a:t>Reduce opportunities for candidates or programs</a:t>
            </a:r>
          </a:p>
          <a:p>
            <a:r>
              <a:rPr lang="en-US" dirty="0"/>
              <a:t>Account for current matching timeline of specific programs</a:t>
            </a:r>
          </a:p>
        </p:txBody>
      </p:sp>
    </p:spTree>
    <p:extLst>
      <p:ext uri="{BB962C8B-B14F-4D97-AF65-F5344CB8AC3E}">
        <p14:creationId xmlns:p14="http://schemas.microsoft.com/office/powerpoint/2010/main" val="262874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846A02BE-982F-514A-8590-1B58F72530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0" b="98900" l="870" r="99512">
                        <a14:foregroundMark x1="46224" y1="11471" x2="46224" y2="11471"/>
                        <a14:foregroundMark x1="43721" y1="11754" x2="43721" y2="11754"/>
                        <a14:foregroundMark x1="37611" y1="11911" x2="37611" y2="11911"/>
                        <a14:foregroundMark x1="30081" y1="7322" x2="30081" y2="7322"/>
                        <a14:foregroundMark x1="2800" y1="7731" x2="2800" y2="7731"/>
                        <a14:foregroundMark x1="870" y1="7448" x2="870" y2="7448"/>
                        <a14:foregroundMark x1="23017" y1="62665" x2="23017" y2="62665"/>
                        <a14:foregroundMark x1="22635" y1="62351" x2="22635" y2="62351"/>
                        <a14:foregroundMark x1="81523" y1="94626" x2="81523" y2="94626"/>
                        <a14:foregroundMark x1="84811" y1="92898" x2="84811" y2="92898"/>
                        <a14:foregroundMark x1="96903" y1="93777" x2="96903" y2="93777"/>
                        <a14:foregroundMark x1="98557" y1="88875" x2="98557" y2="88875"/>
                        <a14:foregroundMark x1="91875" y1="98931" x2="91875" y2="98931"/>
                        <a14:foregroundMark x1="69835" y1="98931" x2="69835" y2="98931"/>
                        <a14:foregroundMark x1="99512" y1="96197" x2="99512" y2="96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4008" y="570386"/>
            <a:ext cx="10165659" cy="6022258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234E3F-AB26-8A4D-BB98-72C3EF529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653" r="100000">
                        <a14:foregroundMark x1="45259" y1="69282" x2="45259" y2="69282"/>
                        <a14:foregroundMark x1="69320" y1="54106" x2="69320" y2="54106"/>
                        <a14:foregroundMark x1="15653" y1="44501" x2="15653" y2="44501"/>
                        <a14:foregroundMark x1="62075" y1="69282" x2="62075" y2="69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855" y="529043"/>
            <a:ext cx="471415" cy="57412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8CB7E2-C096-B74B-8A10-8973B0CDC2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626" y1="39474" x2="21626" y2="39474"/>
                        <a14:foregroundMark x1="63754" y1="61654" x2="63754" y2="61654"/>
                        <a14:foregroundMark x1="74567" y1="37143" x2="74567" y2="37143"/>
                        <a14:foregroundMark x1="37803" y1="59248" x2="37803" y2="59248"/>
                        <a14:foregroundMark x1="25952" y1="27744" x2="25952" y2="27744"/>
                        <a14:backgroundMark x1="43226" y1="42135" x2="43226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103" y="1521266"/>
            <a:ext cx="945500" cy="108604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6732CC-1901-974D-86E5-EC3086213E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1827">
                        <a14:foregroundMark x1="42404" y1="68377" x2="42404" y2="68377"/>
                        <a14:foregroundMark x1="67940" y1="63742" x2="67940" y2="63742"/>
                        <a14:foregroundMark x1="74371" y1="44040" x2="74371" y2="44040"/>
                        <a14:foregroundMark x1="81920" y1="41970" x2="81920" y2="41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271" y="669736"/>
            <a:ext cx="707124" cy="79472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B75C79-817C-6643-944E-CEEE3D6D54E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9775" y1="68683" x2="59775" y2="68683"/>
                        <a14:foregroundMark x1="74308" y1="54284" x2="74308" y2="54284"/>
                        <a14:foregroundMark x1="23529" y1="39885" x2="23529" y2="39885"/>
                        <a14:backgroundMark x1="51741" y1="45643" x2="51741" y2="4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332" y="1792311"/>
            <a:ext cx="1237649" cy="148517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F11A70-B13F-EA4C-A5E7-11E5C076B1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744" y1="65256" x2="56744" y2="65256"/>
                        <a14:foregroundMark x1="72372" y1="49281" x2="72372" y2="49281"/>
                        <a14:foregroundMark x1="17767" y1="33307" x2="17767" y2="3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532" y="3506639"/>
            <a:ext cx="1760994" cy="2047954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57CEF2-81B5-3749-B467-B7EBDDB3DC2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8254" y1="71503" x2="58254" y2="71503"/>
                        <a14:foregroundMark x1="75920" y1="54021" x2="75920" y2="54021"/>
                        <a14:foregroundMark x1="14196" y1="36538" x2="14196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500" y="4449062"/>
            <a:ext cx="1715046" cy="205805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C223979-8998-054A-A116-534C6803B242}"/>
              </a:ext>
            </a:extLst>
          </p:cNvPr>
          <p:cNvSpPr/>
          <p:nvPr/>
        </p:nvSpPr>
        <p:spPr>
          <a:xfrm>
            <a:off x="9527801" y="186902"/>
            <a:ext cx="2508584" cy="599680"/>
          </a:xfrm>
          <a:prstGeom prst="wedgeRoundRectCallout">
            <a:avLst>
              <a:gd name="adj1" fmla="val -76428"/>
              <a:gd name="adj2" fmla="val 89116"/>
              <a:gd name="adj3" fmla="val 16667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bg1"/>
                </a:solidFill>
              </a:rPr>
              <a:t>July 2027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Fellowship starts for 1</a:t>
            </a:r>
            <a:r>
              <a:rPr lang="en-US" sz="1400" i="1" baseline="30000" dirty="0">
                <a:solidFill>
                  <a:schemeClr val="bg1"/>
                </a:solidFill>
              </a:rPr>
              <a:t>st</a:t>
            </a:r>
            <a:r>
              <a:rPr lang="en-US" sz="1400" i="1" dirty="0">
                <a:solidFill>
                  <a:schemeClr val="bg1"/>
                </a:solidFill>
              </a:rPr>
              <a:t> Class 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28E1FD15-801D-9C43-8F13-F722075DBE4F}"/>
              </a:ext>
            </a:extLst>
          </p:cNvPr>
          <p:cNvSpPr/>
          <p:nvPr/>
        </p:nvSpPr>
        <p:spPr>
          <a:xfrm>
            <a:off x="8230887" y="1278832"/>
            <a:ext cx="3842570" cy="561917"/>
          </a:xfrm>
          <a:prstGeom prst="wedgeRoundRectCallout">
            <a:avLst>
              <a:gd name="adj1" fmla="val -74915"/>
              <a:gd name="adj2" fmla="val -29819"/>
              <a:gd name="adj3" fmla="val 16667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bg1"/>
                </a:solidFill>
              </a:rPr>
              <a:t>May 2026</a:t>
            </a:r>
          </a:p>
          <a:p>
            <a:pPr marL="152396" lvl="1"/>
            <a:r>
              <a:rPr lang="en-US" sz="1400" i="1" dirty="0">
                <a:solidFill>
                  <a:schemeClr val="bg1"/>
                </a:solidFill>
              </a:rPr>
              <a:t>1st </a:t>
            </a:r>
            <a:r>
              <a:rPr lang="en-US" sz="1400" i="1" dirty="0" err="1">
                <a:solidFill>
                  <a:schemeClr val="bg1"/>
                </a:solidFill>
              </a:rPr>
              <a:t>Neurointerventional</a:t>
            </a:r>
            <a:r>
              <a:rPr lang="en-US" sz="1400" i="1" dirty="0">
                <a:solidFill>
                  <a:schemeClr val="bg1"/>
                </a:solidFill>
              </a:rPr>
              <a:t> Fellowship Match Day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E3010A91-B1A8-7740-A326-DDAF0F143666}"/>
              </a:ext>
            </a:extLst>
          </p:cNvPr>
          <p:cNvSpPr/>
          <p:nvPr/>
        </p:nvSpPr>
        <p:spPr>
          <a:xfrm>
            <a:off x="4846074" y="5319672"/>
            <a:ext cx="4141195" cy="1485178"/>
          </a:xfrm>
          <a:prstGeom prst="wedgeRoundRectCallout">
            <a:avLst>
              <a:gd name="adj1" fmla="val -128721"/>
              <a:gd name="adj2" fmla="val 24564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bg1"/>
                </a:solidFill>
              </a:rPr>
              <a:t>2023</a:t>
            </a:r>
          </a:p>
          <a:p>
            <a:pPr marL="223838" lvl="1" indent="-223838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Feedback period for Program Directors</a:t>
            </a:r>
          </a:p>
          <a:p>
            <a:pPr marL="223838" lvl="1" indent="-223838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Townhall for Program Directors</a:t>
            </a:r>
          </a:p>
          <a:p>
            <a:pPr marL="390525" lvl="2" indent="-215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Discuss plan for NI Fellowship Match</a:t>
            </a:r>
          </a:p>
          <a:p>
            <a:pPr marL="390525" lvl="2" indent="-21590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Introduce Memorandum of Understanding</a:t>
            </a:r>
          </a:p>
          <a:p>
            <a:pPr marL="223838" lvl="1" indent="-223838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One townhall for applicants after feedback period 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AEA16EB8-CA5E-A243-A813-16E71151EA0A}"/>
              </a:ext>
            </a:extLst>
          </p:cNvPr>
          <p:cNvSpPr/>
          <p:nvPr/>
        </p:nvSpPr>
        <p:spPr>
          <a:xfrm>
            <a:off x="400050" y="137821"/>
            <a:ext cx="4531179" cy="965348"/>
          </a:xfrm>
          <a:prstGeom prst="wedgeRoundRectCallout">
            <a:avLst>
              <a:gd name="adj1" fmla="val 90199"/>
              <a:gd name="adj2" fmla="val 76885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tx1"/>
                </a:solidFill>
              </a:rPr>
              <a:t>May 2026 (post-Match)</a:t>
            </a:r>
          </a:p>
          <a:p>
            <a:pPr marL="152396" lvl="1"/>
            <a:r>
              <a:rPr lang="en-US" sz="1400" i="1" dirty="0">
                <a:solidFill>
                  <a:schemeClr val="tx1"/>
                </a:solidFill>
              </a:rPr>
              <a:t>Unmatched programs &amp; candidates: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List of unmatched positions &amp; candidates available.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Candidate profiles available in ERAS until 10/2025.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445854B-F5E9-9643-A8BF-44DD73B3A379}"/>
              </a:ext>
            </a:extLst>
          </p:cNvPr>
          <p:cNvSpPr/>
          <p:nvPr/>
        </p:nvSpPr>
        <p:spPr>
          <a:xfrm>
            <a:off x="8591671" y="3983064"/>
            <a:ext cx="3444714" cy="1271278"/>
          </a:xfrm>
          <a:prstGeom prst="wedgeRoundRectCallout">
            <a:avLst>
              <a:gd name="adj1" fmla="val -124439"/>
              <a:gd name="adj2" fmla="val 44544"/>
              <a:gd name="adj3" fmla="val 16667"/>
            </a:avLst>
          </a:prstGeom>
          <a:solidFill>
            <a:srgbClr val="444C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>
                <a:solidFill>
                  <a:srgbClr val="FF0000"/>
                </a:solidFill>
              </a:rPr>
              <a:t>December 15, 2023</a:t>
            </a:r>
          </a:p>
          <a:p>
            <a:pPr marL="152396" lvl="1"/>
            <a:r>
              <a:rPr lang="en-US" sz="1400" i="1" dirty="0"/>
              <a:t>Program Directors: 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Memorandum of Understanding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Letter of Commitment 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DIO Letter of Endorsement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C25FD354-1B93-E444-A7AF-30A84FFCBBBD}"/>
              </a:ext>
            </a:extLst>
          </p:cNvPr>
          <p:cNvSpPr/>
          <p:nvPr/>
        </p:nvSpPr>
        <p:spPr>
          <a:xfrm>
            <a:off x="8849787" y="2273315"/>
            <a:ext cx="3223670" cy="1444720"/>
          </a:xfrm>
          <a:prstGeom prst="wedgeRoundRectCallout">
            <a:avLst>
              <a:gd name="adj1" fmla="val -82066"/>
              <a:gd name="adj2" fmla="val 43040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bg1"/>
                </a:solidFill>
              </a:rPr>
              <a:t>February 2025</a:t>
            </a:r>
          </a:p>
          <a:p>
            <a:pPr marL="152396" lvl="1"/>
            <a:r>
              <a:rPr lang="en-US" sz="1400" i="1" dirty="0"/>
              <a:t>Program directors: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Match opens for registration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May 2025: Deadline for programs to confirm their participation in the Match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6F65D18-CC41-0E46-98AE-760FA1D85A06}"/>
              </a:ext>
            </a:extLst>
          </p:cNvPr>
          <p:cNvSpPr/>
          <p:nvPr/>
        </p:nvSpPr>
        <p:spPr>
          <a:xfrm>
            <a:off x="1507732" y="3429000"/>
            <a:ext cx="2800697" cy="773956"/>
          </a:xfrm>
          <a:prstGeom prst="wedgeRoundRectCallout">
            <a:avLst>
              <a:gd name="adj1" fmla="val 114900"/>
              <a:gd name="adj2" fmla="val -8855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tx1"/>
                </a:solidFill>
              </a:rPr>
              <a:t>June 2025</a:t>
            </a:r>
          </a:p>
          <a:p>
            <a:pPr marL="152396" lvl="1"/>
            <a:r>
              <a:rPr lang="en-US" sz="1400" i="1" dirty="0">
                <a:solidFill>
                  <a:schemeClr val="tx1"/>
                </a:solidFill>
              </a:rPr>
              <a:t>Candidates:</a:t>
            </a:r>
          </a:p>
          <a:p>
            <a:pPr marL="438146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tx1"/>
                </a:solidFill>
              </a:rPr>
              <a:t>Applications open on ERAS 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7EC19120-CE72-A341-945A-D54A38A54A0B}"/>
              </a:ext>
            </a:extLst>
          </p:cNvPr>
          <p:cNvSpPr/>
          <p:nvPr/>
        </p:nvSpPr>
        <p:spPr>
          <a:xfrm>
            <a:off x="144598" y="1402890"/>
            <a:ext cx="2841642" cy="808666"/>
          </a:xfrm>
          <a:prstGeom prst="wedgeRoundRectCallout">
            <a:avLst>
              <a:gd name="adj1" fmla="val 73936"/>
              <a:gd name="adj2" fmla="val 72978"/>
              <a:gd name="adj3" fmla="val 16667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u="sng" dirty="0">
                <a:solidFill>
                  <a:schemeClr val="bg1"/>
                </a:solidFill>
              </a:rPr>
              <a:t>December 2025</a:t>
            </a:r>
          </a:p>
          <a:p>
            <a:pPr marL="152396" lvl="1"/>
            <a:r>
              <a:rPr lang="en-US" sz="1400" i="1" dirty="0"/>
              <a:t>Program Directors &amp; candidates:</a:t>
            </a:r>
          </a:p>
          <a:p>
            <a:pPr marL="152396" lvl="1"/>
            <a:r>
              <a:rPr lang="en-US" sz="1400" i="1" dirty="0"/>
              <a:t>Interviews start for 1</a:t>
            </a:r>
            <a:r>
              <a:rPr lang="en-US" sz="1400" i="1" baseline="30000" dirty="0"/>
              <a:t>st</a:t>
            </a:r>
            <a:r>
              <a:rPr lang="en-US" sz="1400" i="1" dirty="0"/>
              <a:t> Match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727F23FA-97D6-9B4C-BD11-08C52BCFA61F}"/>
              </a:ext>
            </a:extLst>
          </p:cNvPr>
          <p:cNvSpPr/>
          <p:nvPr/>
        </p:nvSpPr>
        <p:spPr>
          <a:xfrm>
            <a:off x="57290" y="2537557"/>
            <a:ext cx="3167466" cy="814944"/>
          </a:xfrm>
          <a:prstGeom prst="wedgeRoundRectCallout">
            <a:avLst>
              <a:gd name="adj1" fmla="val 88567"/>
              <a:gd name="adj2" fmla="val -2206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u="sng" dirty="0">
                <a:solidFill>
                  <a:schemeClr val="bg1"/>
                </a:solidFill>
              </a:rPr>
              <a:t>Early December 2025</a:t>
            </a:r>
          </a:p>
          <a:p>
            <a:pPr marL="180975" indent="-57150"/>
            <a:r>
              <a:rPr lang="en-US" sz="1400" i="1" dirty="0">
                <a:solidFill>
                  <a:schemeClr val="bg1"/>
                </a:solidFill>
              </a:rPr>
              <a:t>Program Directors:</a:t>
            </a:r>
            <a:endParaRPr lang="en-US" sz="1400" dirty="0">
              <a:solidFill>
                <a:schemeClr val="bg1"/>
              </a:solidFill>
            </a:endParaRPr>
          </a:p>
          <a:p>
            <a:pPr marL="409575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chemeClr val="bg1"/>
                </a:solidFill>
              </a:rPr>
              <a:t>Applications available for review</a:t>
            </a:r>
          </a:p>
        </p:txBody>
      </p:sp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1B880-8869-1D4B-B1E2-0C15C415CA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9775" y1="68683" x2="59775" y2="68683"/>
                        <a14:foregroundMark x1="74308" y1="54284" x2="74308" y2="54284"/>
                        <a14:foregroundMark x1="23529" y1="39885" x2="23529" y2="39885"/>
                        <a14:backgroundMark x1="49751" y1="45643" x2="49751" y2="45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747" y="1626812"/>
            <a:ext cx="1065546" cy="1278655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1E133D-0A3A-4A4C-8599-B692800E53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59775" y1="68683" x2="59775" y2="68683"/>
                        <a14:foregroundMark x1="74308" y1="54284" x2="74308" y2="54284"/>
                        <a14:foregroundMark x1="23529" y1="39885" x2="23529" y2="39885"/>
                        <a14:backgroundMark x1="55721" y1="43154" x2="55721" y2="43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401" t="14087" r="5744" b="5057"/>
          <a:stretch/>
        </p:blipFill>
        <p:spPr>
          <a:xfrm>
            <a:off x="7099071" y="2172024"/>
            <a:ext cx="1288342" cy="154601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82AC50-00ED-6848-B29F-C2B22CF21A6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50000" y1="71729" x2="50000" y2="71729"/>
                        <a14:foregroundMark x1="46194" y1="67068" x2="46194" y2="67068"/>
                        <a14:backgroundMark x1="39344" y1="44286" x2="39344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048" y="638063"/>
            <a:ext cx="768907" cy="88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39BE-04BC-A100-4144-97FE4891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29DA-CADA-09AE-D37B-DB8A694C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242"/>
            <a:ext cx="10515600" cy="4661957"/>
          </a:xfrm>
        </p:spPr>
        <p:txBody>
          <a:bodyPr/>
          <a:lstStyle/>
          <a:p>
            <a:r>
              <a:rPr lang="en-US" dirty="0"/>
              <a:t>Summary package with information to Program Directors</a:t>
            </a:r>
          </a:p>
          <a:p>
            <a:r>
              <a:rPr lang="en-US" dirty="0"/>
              <a:t>Return to Task Force by 12/15/2023</a:t>
            </a:r>
          </a:p>
          <a:p>
            <a:pPr lvl="1"/>
            <a:r>
              <a:rPr lang="en-US" dirty="0"/>
              <a:t>Memorandum of Understanding </a:t>
            </a:r>
          </a:p>
          <a:p>
            <a:pPr lvl="2"/>
            <a:r>
              <a:rPr lang="en-US" dirty="0"/>
              <a:t>“Program will hold positions until the Match”</a:t>
            </a:r>
          </a:p>
          <a:p>
            <a:pPr lvl="1"/>
            <a:r>
              <a:rPr lang="en-US" dirty="0"/>
              <a:t>Program Director’s Commitment </a:t>
            </a:r>
          </a:p>
          <a:p>
            <a:pPr lvl="2"/>
            <a:r>
              <a:rPr lang="en-US" dirty="0"/>
              <a:t>“How many qualifying positions available?”</a:t>
            </a:r>
          </a:p>
          <a:p>
            <a:pPr lvl="1"/>
            <a:r>
              <a:rPr lang="en-US" dirty="0"/>
              <a:t>ACGME DIO approval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Program: $485 for 1</a:t>
            </a:r>
            <a:r>
              <a:rPr lang="en-US" baseline="30000" dirty="0"/>
              <a:t>st</a:t>
            </a:r>
            <a:r>
              <a:rPr lang="en-US" dirty="0"/>
              <a:t> fellowship position, and $85 for each additional fellow</a:t>
            </a:r>
          </a:p>
          <a:p>
            <a:pPr lvl="1"/>
            <a:r>
              <a:rPr lang="en-US" dirty="0"/>
              <a:t>Candidates: Application fee to ERAS for 20 programs, then extra per program</a:t>
            </a:r>
          </a:p>
        </p:txBody>
      </p:sp>
    </p:spTree>
    <p:extLst>
      <p:ext uri="{BB962C8B-B14F-4D97-AF65-F5344CB8AC3E}">
        <p14:creationId xmlns:p14="http://schemas.microsoft.com/office/powerpoint/2010/main" val="100309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709</Words>
  <Application>Microsoft Office PowerPoint</Application>
  <PresentationFormat>Widescreen</PresentationFormat>
  <Paragraphs>248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Neurointerventional Fellowship Match Town Hall</vt:lpstr>
      <vt:lpstr>The Need</vt:lpstr>
      <vt:lpstr>PowerPoint Presentation</vt:lpstr>
      <vt:lpstr>PowerPoint Presentation</vt:lpstr>
      <vt:lpstr>Applicants</vt:lpstr>
      <vt:lpstr>The Match</vt:lpstr>
      <vt:lpstr>The Match</vt:lpstr>
      <vt:lpstr>PowerPoint Presentation</vt:lpstr>
      <vt:lpstr>To Join</vt:lpstr>
      <vt:lpstr>Letter Of Commitment</vt:lpstr>
      <vt:lpstr>Memorandum Of Understanding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Neurointerventional Fellowship Match SVIN Board Update</dc:title>
  <dc:creator>Jenny Tsai</dc:creator>
  <cp:lastModifiedBy>Tsai, Jenny Peih-Chir</cp:lastModifiedBy>
  <cp:revision>2</cp:revision>
  <dcterms:created xsi:type="dcterms:W3CDTF">2023-06-15T02:14:08Z</dcterms:created>
  <dcterms:modified xsi:type="dcterms:W3CDTF">2023-11-14T04:38:36Z</dcterms:modified>
</cp:coreProperties>
</file>